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87" r:id="rId2"/>
    <p:sldId id="257" r:id="rId3"/>
    <p:sldId id="258" r:id="rId4"/>
    <p:sldId id="259" r:id="rId5"/>
    <p:sldId id="276" r:id="rId6"/>
    <p:sldId id="260" r:id="rId7"/>
    <p:sldId id="275" r:id="rId8"/>
    <p:sldId id="274" r:id="rId9"/>
    <p:sldId id="277" r:id="rId10"/>
    <p:sldId id="266" r:id="rId11"/>
    <p:sldId id="278" r:id="rId12"/>
    <p:sldId id="272" r:id="rId13"/>
    <p:sldId id="271" r:id="rId14"/>
    <p:sldId id="279" r:id="rId15"/>
    <p:sldId id="270" r:id="rId16"/>
    <p:sldId id="268" r:id="rId17"/>
    <p:sldId id="281" r:id="rId18"/>
    <p:sldId id="282" r:id="rId19"/>
    <p:sldId id="262" r:id="rId20"/>
    <p:sldId id="283" r:id="rId21"/>
    <p:sldId id="285" r:id="rId22"/>
    <p:sldId id="286" r:id="rId23"/>
    <p:sldId id="288" r:id="rId24"/>
    <p:sldId id="265" r:id="rId2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без заголовка" id="{0442375C-9C0D-46CF-9D3F-B0182BBC3C6E}">
          <p14:sldIdLst>
            <p14:sldId id="287"/>
            <p14:sldId id="257"/>
            <p14:sldId id="258"/>
            <p14:sldId id="259"/>
            <p14:sldId id="276"/>
            <p14:sldId id="260"/>
            <p14:sldId id="275"/>
            <p14:sldId id="274"/>
            <p14:sldId id="277"/>
            <p14:sldId id="266"/>
            <p14:sldId id="278"/>
            <p14:sldId id="272"/>
            <p14:sldId id="271"/>
            <p14:sldId id="279"/>
            <p14:sldId id="270"/>
            <p14:sldId id="268"/>
            <p14:sldId id="281"/>
            <p14:sldId id="282"/>
            <p14:sldId id="262"/>
            <p14:sldId id="283"/>
            <p14:sldId id="285"/>
            <p14:sldId id="286"/>
            <p14:sldId id="288"/>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60"/>
  </p:normalViewPr>
  <p:slideViewPr>
    <p:cSldViewPr snapToGrid="0">
      <p:cViewPr varScale="1">
        <p:scale>
          <a:sx n="56" d="100"/>
          <a:sy n="56" d="100"/>
        </p:scale>
        <p:origin x="9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6E7C0196-805F-55DF-D3F8-ED055331ED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6EBB6B07-0382-31B8-25C6-386FA45B8E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1200F-D013-475C-A995-F8469FB96F37}" type="datetimeFigureOut">
              <a:rPr lang="ru-RU" smtClean="0"/>
              <a:t>05.09.2025</a:t>
            </a:fld>
            <a:endParaRPr lang="ru-RU"/>
          </a:p>
        </p:txBody>
      </p:sp>
      <p:sp>
        <p:nvSpPr>
          <p:cNvPr id="4" name="Нижний колонтитул 3">
            <a:extLst>
              <a:ext uri="{FF2B5EF4-FFF2-40B4-BE49-F238E27FC236}">
                <a16:creationId xmlns:a16="http://schemas.microsoft.com/office/drawing/2014/main" id="{047AC21A-3F57-AA6C-0547-5A0FDFC5C8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D1C6C3E9-D5DC-F603-C19D-ECFAD76B30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E4BCA8-98BE-445A-9E80-436DD2696BE0}" type="slidenum">
              <a:rPr lang="ru-RU" smtClean="0"/>
              <a:t>‹#›</a:t>
            </a:fld>
            <a:endParaRPr lang="ru-RU"/>
          </a:p>
        </p:txBody>
      </p:sp>
    </p:spTree>
    <p:extLst>
      <p:ext uri="{BB962C8B-B14F-4D97-AF65-F5344CB8AC3E}">
        <p14:creationId xmlns:p14="http://schemas.microsoft.com/office/powerpoint/2010/main" val="127628577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99E79-27E4-4BA2-B6B0-DC04304A992E}" type="datetimeFigureOut">
              <a:rPr lang="ru-RU" smtClean="0"/>
              <a:t>05.09.2025</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950CE-57BF-41F1-AB89-5C82C661D79F}" type="slidenum">
              <a:rPr lang="ru-RU" smtClean="0"/>
              <a:t>‹#›</a:t>
            </a:fld>
            <a:endParaRPr lang="ru-RU"/>
          </a:p>
        </p:txBody>
      </p:sp>
    </p:spTree>
    <p:extLst>
      <p:ext uri="{BB962C8B-B14F-4D97-AF65-F5344CB8AC3E}">
        <p14:creationId xmlns:p14="http://schemas.microsoft.com/office/powerpoint/2010/main" val="52454237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E07984C-7B96-0AA3-0A2D-5407449B4D58}"/>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ECBD5D8D-7725-49B7-CD35-BFA63A918C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260E0283-2BB7-AD42-2757-483421F66528}"/>
              </a:ext>
            </a:extLst>
          </p:cNvPr>
          <p:cNvSpPr>
            <a:spLocks noGrp="1"/>
          </p:cNvSpPr>
          <p:nvPr>
            <p:ph type="dt" sz="half" idx="10"/>
          </p:nvPr>
        </p:nvSpPr>
        <p:spPr/>
        <p:txBody>
          <a:bodyPr/>
          <a:lstStyle/>
          <a:p>
            <a:fld id="{B9046C44-867D-43DE-8D67-52D90D74982C}" type="datetime1">
              <a:rPr lang="ru-RU" smtClean="0"/>
              <a:t>05.09.2025</a:t>
            </a:fld>
            <a:endParaRPr lang="ru-RU"/>
          </a:p>
        </p:txBody>
      </p:sp>
      <p:sp>
        <p:nvSpPr>
          <p:cNvPr id="5" name="Нижний колонтитул 4">
            <a:extLst>
              <a:ext uri="{FF2B5EF4-FFF2-40B4-BE49-F238E27FC236}">
                <a16:creationId xmlns:a16="http://schemas.microsoft.com/office/drawing/2014/main" id="{2088BAFE-93CC-6185-6610-7C1F53708C83}"/>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70873397-FF60-75A6-FCC5-71C96028A727}"/>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901489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F2324CB-25AC-3918-8EC5-0EB9F2965D75}"/>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882DFFB1-0D03-2C4F-93F5-995532FF73D8}"/>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F627B74-8807-4F21-6E7A-DC5DEE903294}"/>
              </a:ext>
            </a:extLst>
          </p:cNvPr>
          <p:cNvSpPr>
            <a:spLocks noGrp="1"/>
          </p:cNvSpPr>
          <p:nvPr>
            <p:ph type="dt" sz="half" idx="10"/>
          </p:nvPr>
        </p:nvSpPr>
        <p:spPr/>
        <p:txBody>
          <a:bodyPr/>
          <a:lstStyle/>
          <a:p>
            <a:fld id="{FB257003-13CD-4758-8E7A-F2DDB59372DF}" type="datetime1">
              <a:rPr lang="ru-RU" smtClean="0"/>
              <a:t>05.09.2025</a:t>
            </a:fld>
            <a:endParaRPr lang="ru-RU"/>
          </a:p>
        </p:txBody>
      </p:sp>
      <p:sp>
        <p:nvSpPr>
          <p:cNvPr id="5" name="Нижний колонтитул 4">
            <a:extLst>
              <a:ext uri="{FF2B5EF4-FFF2-40B4-BE49-F238E27FC236}">
                <a16:creationId xmlns:a16="http://schemas.microsoft.com/office/drawing/2014/main" id="{AA0FD807-576D-6D25-5DCE-FB2E1DB122AE}"/>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846476E-68D6-0483-AFBC-490D108B60ED}"/>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3037254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12E1FD6E-A8F3-7567-CC89-87A61EF9E1DA}"/>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26BE1A6F-E697-8F43-C74E-C1A790F9FECD}"/>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9AADC41-AD6D-CEC5-2806-35443593116B}"/>
              </a:ext>
            </a:extLst>
          </p:cNvPr>
          <p:cNvSpPr>
            <a:spLocks noGrp="1"/>
          </p:cNvSpPr>
          <p:nvPr>
            <p:ph type="dt" sz="half" idx="10"/>
          </p:nvPr>
        </p:nvSpPr>
        <p:spPr/>
        <p:txBody>
          <a:bodyPr/>
          <a:lstStyle/>
          <a:p>
            <a:fld id="{EE8F511D-110D-4612-B6F5-A39540F994D9}" type="datetime1">
              <a:rPr lang="ru-RU" smtClean="0"/>
              <a:t>05.09.2025</a:t>
            </a:fld>
            <a:endParaRPr lang="ru-RU"/>
          </a:p>
        </p:txBody>
      </p:sp>
      <p:sp>
        <p:nvSpPr>
          <p:cNvPr id="5" name="Нижний колонтитул 4">
            <a:extLst>
              <a:ext uri="{FF2B5EF4-FFF2-40B4-BE49-F238E27FC236}">
                <a16:creationId xmlns:a16="http://schemas.microsoft.com/office/drawing/2014/main" id="{B0EB3917-407E-068F-AEA7-01B2AE0613F5}"/>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F6FB849D-649C-FB13-5609-92F0F97A08C6}"/>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235705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40C724-4087-422F-9901-6A6FE8C1E17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FAC5F58-26FF-D049-668F-745BD4C356E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0E5F8E9B-E2B9-A7F1-E009-1CF8A9B11869}"/>
              </a:ext>
            </a:extLst>
          </p:cNvPr>
          <p:cNvSpPr>
            <a:spLocks noGrp="1"/>
          </p:cNvSpPr>
          <p:nvPr>
            <p:ph type="dt" sz="half" idx="10"/>
          </p:nvPr>
        </p:nvSpPr>
        <p:spPr/>
        <p:txBody>
          <a:bodyPr/>
          <a:lstStyle/>
          <a:p>
            <a:fld id="{1A7BEB99-9C4C-45A2-B0EB-BB194D578CC2}" type="datetime1">
              <a:rPr lang="ru-RU" smtClean="0"/>
              <a:t>05.09.2025</a:t>
            </a:fld>
            <a:endParaRPr lang="ru-RU"/>
          </a:p>
        </p:txBody>
      </p:sp>
      <p:sp>
        <p:nvSpPr>
          <p:cNvPr id="5" name="Нижний колонтитул 4">
            <a:extLst>
              <a:ext uri="{FF2B5EF4-FFF2-40B4-BE49-F238E27FC236}">
                <a16:creationId xmlns:a16="http://schemas.microsoft.com/office/drawing/2014/main" id="{B0BD8707-7126-E348-9A7C-731884955D14}"/>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EA1387A9-BE75-E8E5-A128-9EF4C3E134F5}"/>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3065280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353B112-D351-F640-E484-C569747140AA}"/>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3B5B8F30-B97E-BDD3-848D-D904AC2F86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3F6121B9-FE32-3708-1580-2A8890F4A093}"/>
              </a:ext>
            </a:extLst>
          </p:cNvPr>
          <p:cNvSpPr>
            <a:spLocks noGrp="1"/>
          </p:cNvSpPr>
          <p:nvPr>
            <p:ph type="dt" sz="half" idx="10"/>
          </p:nvPr>
        </p:nvSpPr>
        <p:spPr/>
        <p:txBody>
          <a:bodyPr/>
          <a:lstStyle/>
          <a:p>
            <a:fld id="{C8FBA144-990A-424B-9B31-362540EB36C6}" type="datetime1">
              <a:rPr lang="ru-RU" smtClean="0"/>
              <a:t>05.09.2025</a:t>
            </a:fld>
            <a:endParaRPr lang="ru-RU"/>
          </a:p>
        </p:txBody>
      </p:sp>
      <p:sp>
        <p:nvSpPr>
          <p:cNvPr id="5" name="Нижний колонтитул 4">
            <a:extLst>
              <a:ext uri="{FF2B5EF4-FFF2-40B4-BE49-F238E27FC236}">
                <a16:creationId xmlns:a16="http://schemas.microsoft.com/office/drawing/2014/main" id="{4DDE38C5-349B-FAD6-3DA3-245054FC142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345FB2E-7F24-D859-6748-CB902D2CA157}"/>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392252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1E1B400-D2D3-618C-CD9F-5D7BFF377E73}"/>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056A223F-5C88-9F65-1FFE-A95C0900A359}"/>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D520186B-697D-CD7F-4B2E-6B0ED21D6FFA}"/>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E9D013C0-DC31-B659-FA3F-97A628566F9D}"/>
              </a:ext>
            </a:extLst>
          </p:cNvPr>
          <p:cNvSpPr>
            <a:spLocks noGrp="1"/>
          </p:cNvSpPr>
          <p:nvPr>
            <p:ph type="dt" sz="half" idx="10"/>
          </p:nvPr>
        </p:nvSpPr>
        <p:spPr/>
        <p:txBody>
          <a:bodyPr/>
          <a:lstStyle/>
          <a:p>
            <a:fld id="{29B91C8C-B6B0-444C-A46A-E721CBE6C21E}" type="datetime1">
              <a:rPr lang="ru-RU" smtClean="0"/>
              <a:t>05.09.2025</a:t>
            </a:fld>
            <a:endParaRPr lang="ru-RU"/>
          </a:p>
        </p:txBody>
      </p:sp>
      <p:sp>
        <p:nvSpPr>
          <p:cNvPr id="6" name="Нижний колонтитул 5">
            <a:extLst>
              <a:ext uri="{FF2B5EF4-FFF2-40B4-BE49-F238E27FC236}">
                <a16:creationId xmlns:a16="http://schemas.microsoft.com/office/drawing/2014/main" id="{453DCE25-E0C9-3298-F983-5409CF075B40}"/>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2318D1DF-9A38-E83F-169B-20725FFB231A}"/>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57912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C91259-9C93-4826-6FB7-4EBEBB349CBF}"/>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95A41123-3238-A6CD-9153-579F40B12A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93C213A5-B44A-7A6A-2879-2483BA0891AE}"/>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3029B45C-52EB-6109-F282-667731532F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675D3F9D-F364-D125-7109-2EE5EA0899F8}"/>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88CC74EE-C614-F81A-1F2C-8C33927A8D13}"/>
              </a:ext>
            </a:extLst>
          </p:cNvPr>
          <p:cNvSpPr>
            <a:spLocks noGrp="1"/>
          </p:cNvSpPr>
          <p:nvPr>
            <p:ph type="dt" sz="half" idx="10"/>
          </p:nvPr>
        </p:nvSpPr>
        <p:spPr/>
        <p:txBody>
          <a:bodyPr/>
          <a:lstStyle/>
          <a:p>
            <a:fld id="{53AE77C3-5657-4429-9DD0-060BE8F0240E}" type="datetime1">
              <a:rPr lang="ru-RU" smtClean="0"/>
              <a:t>05.09.2025</a:t>
            </a:fld>
            <a:endParaRPr lang="ru-RU"/>
          </a:p>
        </p:txBody>
      </p:sp>
      <p:sp>
        <p:nvSpPr>
          <p:cNvPr id="8" name="Нижний колонтитул 7">
            <a:extLst>
              <a:ext uri="{FF2B5EF4-FFF2-40B4-BE49-F238E27FC236}">
                <a16:creationId xmlns:a16="http://schemas.microsoft.com/office/drawing/2014/main" id="{E8AF06C9-A3C5-ACF8-434B-8C67F8D53DDD}"/>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FF723F8-F967-BFD4-96A2-FDCEDD46DD57}"/>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2526100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0C799ED-B173-1721-937D-C28F1FD69860}"/>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97186252-664C-5036-8E57-314BF4E852CA}"/>
              </a:ext>
            </a:extLst>
          </p:cNvPr>
          <p:cNvSpPr>
            <a:spLocks noGrp="1"/>
          </p:cNvSpPr>
          <p:nvPr>
            <p:ph type="dt" sz="half" idx="10"/>
          </p:nvPr>
        </p:nvSpPr>
        <p:spPr/>
        <p:txBody>
          <a:bodyPr/>
          <a:lstStyle/>
          <a:p>
            <a:fld id="{00B4E60A-FC83-47F3-998B-8CE480E8872F}" type="datetime1">
              <a:rPr lang="ru-RU" smtClean="0"/>
              <a:t>05.09.2025</a:t>
            </a:fld>
            <a:endParaRPr lang="ru-RU"/>
          </a:p>
        </p:txBody>
      </p:sp>
      <p:sp>
        <p:nvSpPr>
          <p:cNvPr id="4" name="Нижний колонтитул 3">
            <a:extLst>
              <a:ext uri="{FF2B5EF4-FFF2-40B4-BE49-F238E27FC236}">
                <a16:creationId xmlns:a16="http://schemas.microsoft.com/office/drawing/2014/main" id="{55E2BC53-9603-3052-898F-A3463F1D3F7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2CDCA53D-CC21-0955-466B-E603CFA97831}"/>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428020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8F785B64-AB0C-3428-BFBD-3B4E55B43D46}"/>
              </a:ext>
            </a:extLst>
          </p:cNvPr>
          <p:cNvSpPr>
            <a:spLocks noGrp="1"/>
          </p:cNvSpPr>
          <p:nvPr>
            <p:ph type="dt" sz="half" idx="10"/>
          </p:nvPr>
        </p:nvSpPr>
        <p:spPr/>
        <p:txBody>
          <a:bodyPr/>
          <a:lstStyle/>
          <a:p>
            <a:fld id="{9614BDEE-0FA6-4D95-A107-392F9A5DB28B}" type="datetime1">
              <a:rPr lang="ru-RU" smtClean="0"/>
              <a:t>05.09.2025</a:t>
            </a:fld>
            <a:endParaRPr lang="ru-RU"/>
          </a:p>
        </p:txBody>
      </p:sp>
      <p:sp>
        <p:nvSpPr>
          <p:cNvPr id="3" name="Нижний колонтитул 2">
            <a:extLst>
              <a:ext uri="{FF2B5EF4-FFF2-40B4-BE49-F238E27FC236}">
                <a16:creationId xmlns:a16="http://schemas.microsoft.com/office/drawing/2014/main" id="{16FC6DC1-24D2-6D82-847C-F977EDF14918}"/>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A077C6D0-3FFA-A4A5-5363-1F60D6658A2D}"/>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2085517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552D02-B5BC-860C-3CD9-507B632A7727}"/>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9B65439-796B-B4EB-0F53-D377DD8404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6E58A701-B598-898B-975F-5D98DA276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442293FE-2256-92D6-3C18-A6639DF3F928}"/>
              </a:ext>
            </a:extLst>
          </p:cNvPr>
          <p:cNvSpPr>
            <a:spLocks noGrp="1"/>
          </p:cNvSpPr>
          <p:nvPr>
            <p:ph type="dt" sz="half" idx="10"/>
          </p:nvPr>
        </p:nvSpPr>
        <p:spPr/>
        <p:txBody>
          <a:bodyPr/>
          <a:lstStyle/>
          <a:p>
            <a:fld id="{5A65F127-3368-4317-AE6F-98ECD4577EB4}" type="datetime1">
              <a:rPr lang="ru-RU" smtClean="0"/>
              <a:t>05.09.2025</a:t>
            </a:fld>
            <a:endParaRPr lang="ru-RU"/>
          </a:p>
        </p:txBody>
      </p:sp>
      <p:sp>
        <p:nvSpPr>
          <p:cNvPr id="6" name="Нижний колонтитул 5">
            <a:extLst>
              <a:ext uri="{FF2B5EF4-FFF2-40B4-BE49-F238E27FC236}">
                <a16:creationId xmlns:a16="http://schemas.microsoft.com/office/drawing/2014/main" id="{C3B66DBC-53EE-28E8-CE8E-5B5332E3EA0E}"/>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8009AD8A-03CC-9F34-83B9-75E5D2DE0C7F}"/>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257223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9FCDDB7-4C87-F10F-E5EC-CB9DB44CF63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FEA284F-43FF-9DB7-E800-F5F47D6DB2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0EFC433-254F-B248-71B5-585225F94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D9ECED54-C5FD-96C1-2776-6879C9FAD581}"/>
              </a:ext>
            </a:extLst>
          </p:cNvPr>
          <p:cNvSpPr>
            <a:spLocks noGrp="1"/>
          </p:cNvSpPr>
          <p:nvPr>
            <p:ph type="dt" sz="half" idx="10"/>
          </p:nvPr>
        </p:nvSpPr>
        <p:spPr/>
        <p:txBody>
          <a:bodyPr/>
          <a:lstStyle/>
          <a:p>
            <a:fld id="{3EB4C79F-1D9C-40CB-97F6-70ADF03B30F4}" type="datetime1">
              <a:rPr lang="ru-RU" smtClean="0"/>
              <a:t>05.09.2025</a:t>
            </a:fld>
            <a:endParaRPr lang="ru-RU"/>
          </a:p>
        </p:txBody>
      </p:sp>
      <p:sp>
        <p:nvSpPr>
          <p:cNvPr id="6" name="Нижний колонтитул 5">
            <a:extLst>
              <a:ext uri="{FF2B5EF4-FFF2-40B4-BE49-F238E27FC236}">
                <a16:creationId xmlns:a16="http://schemas.microsoft.com/office/drawing/2014/main" id="{2F8486B5-37CE-9025-5B03-C23D03551531}"/>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D67F1491-97E1-8863-1D14-93E993DC16BA}"/>
              </a:ext>
            </a:extLst>
          </p:cNvPr>
          <p:cNvSpPr>
            <a:spLocks noGrp="1"/>
          </p:cNvSpPr>
          <p:nvPr>
            <p:ph type="sldNum" sz="quarter" idx="12"/>
          </p:nvPr>
        </p:nvSpPr>
        <p:spPr/>
        <p:txBody>
          <a:bodyPr/>
          <a:lstStyle/>
          <a:p>
            <a:fld id="{F24B233F-10FA-4F2A-9FE0-7EA78E198623}" type="slidenum">
              <a:rPr lang="ru-RU" smtClean="0"/>
              <a:t>‹#›</a:t>
            </a:fld>
            <a:endParaRPr lang="ru-RU"/>
          </a:p>
        </p:txBody>
      </p:sp>
    </p:spTree>
    <p:extLst>
      <p:ext uri="{BB962C8B-B14F-4D97-AF65-F5344CB8AC3E}">
        <p14:creationId xmlns:p14="http://schemas.microsoft.com/office/powerpoint/2010/main" val="100042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798D70B-9CC4-8A72-5C33-53989E556F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59657F3-74C8-6A71-7D86-581AABBEC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9441F6A-0D37-A4FF-B54B-EE78F30DF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2DFEC5-4690-43D8-9A17-EADBA76CE763}" type="datetime1">
              <a:rPr lang="ru-RU" smtClean="0"/>
              <a:t>05.09.2025</a:t>
            </a:fld>
            <a:endParaRPr lang="ru-RU"/>
          </a:p>
        </p:txBody>
      </p:sp>
      <p:sp>
        <p:nvSpPr>
          <p:cNvPr id="5" name="Нижний колонтитул 4">
            <a:extLst>
              <a:ext uri="{FF2B5EF4-FFF2-40B4-BE49-F238E27FC236}">
                <a16:creationId xmlns:a16="http://schemas.microsoft.com/office/drawing/2014/main" id="{A2538479-34A1-B730-912A-8FF606DD5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0875A890-C899-06B6-11AD-0D72417D7B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4B233F-10FA-4F2A-9FE0-7EA78E198623}" type="slidenum">
              <a:rPr lang="ru-RU" smtClean="0"/>
              <a:t>‹#›</a:t>
            </a:fld>
            <a:endParaRPr lang="ru-RU"/>
          </a:p>
        </p:txBody>
      </p:sp>
    </p:spTree>
    <p:extLst>
      <p:ext uri="{BB962C8B-B14F-4D97-AF65-F5344CB8AC3E}">
        <p14:creationId xmlns:p14="http://schemas.microsoft.com/office/powerpoint/2010/main" val="4206865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www.ncsc.gov.bh/en/cyberwiser/ics.html" TargetMode="External"/><Relationship Id="rId2" Type="http://schemas.openxmlformats.org/officeDocument/2006/relationships/hyperlink" Target="http://doi.acm.org/10.1145/1541880.1541882" TargetMode="External"/><Relationship Id="rId1" Type="http://schemas.openxmlformats.org/officeDocument/2006/relationships/slideLayout" Target="../slideLayouts/slideLayout2.xml"/><Relationship Id="rId4" Type="http://schemas.openxmlformats.org/officeDocument/2006/relationships/hyperlink" Target="https://www.trendmicro.com/en_us/research/22/c/an-in-depth-look-at-ics-vulnerabilities-part-1.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3788F7-9AE2-7B09-909D-D7F11E464382}"/>
              </a:ext>
            </a:extLst>
          </p:cNvPr>
          <p:cNvSpPr>
            <a:spLocks noGrp="1"/>
          </p:cNvSpPr>
          <p:nvPr>
            <p:ph type="title"/>
          </p:nvPr>
        </p:nvSpPr>
        <p:spPr/>
        <p:txBody>
          <a:bodyPr/>
          <a:lstStyle/>
          <a:p>
            <a:r>
              <a:rPr lang="ru-RU" b="1" dirty="0"/>
              <a:t> </a:t>
            </a:r>
            <a:r>
              <a:rPr lang="en-US" b="1" dirty="0"/>
              <a:t>Project: Anomaly Detection In ICSs Using SNN</a:t>
            </a:r>
            <a:endParaRPr lang="ru-RU" b="1" dirty="0"/>
          </a:p>
        </p:txBody>
      </p:sp>
      <p:sp>
        <p:nvSpPr>
          <p:cNvPr id="3" name="Объект 2">
            <a:extLst>
              <a:ext uri="{FF2B5EF4-FFF2-40B4-BE49-F238E27FC236}">
                <a16:creationId xmlns:a16="http://schemas.microsoft.com/office/drawing/2014/main" id="{808C7672-DE0A-FECD-33D4-229055F649D8}"/>
              </a:ext>
            </a:extLst>
          </p:cNvPr>
          <p:cNvSpPr>
            <a:spLocks noGrp="1"/>
          </p:cNvSpPr>
          <p:nvPr>
            <p:ph idx="1"/>
          </p:nvPr>
        </p:nvSpPr>
        <p:spPr/>
        <p:txBody>
          <a:bodyPr/>
          <a:lstStyle/>
          <a:p>
            <a:r>
              <a:rPr lang="en-US" dirty="0"/>
              <a:t>Students: Michael Kaminer</a:t>
            </a:r>
          </a:p>
          <a:p>
            <a:r>
              <a:rPr lang="en-US" dirty="0"/>
              <a:t>Supervisors: Dr. Aviad </a:t>
            </a:r>
            <a:r>
              <a:rPr lang="en-US" dirty="0" err="1"/>
              <a:t>Elyashar</a:t>
            </a:r>
            <a:r>
              <a:rPr lang="en-US" dirty="0"/>
              <a:t> and Prof. Shlomo Greenberg</a:t>
            </a:r>
          </a:p>
        </p:txBody>
      </p:sp>
      <p:sp>
        <p:nvSpPr>
          <p:cNvPr id="4" name="Номер слайда 3">
            <a:extLst>
              <a:ext uri="{FF2B5EF4-FFF2-40B4-BE49-F238E27FC236}">
                <a16:creationId xmlns:a16="http://schemas.microsoft.com/office/drawing/2014/main" id="{B2576EB6-360E-6A86-A473-A168F90153F2}"/>
              </a:ext>
            </a:extLst>
          </p:cNvPr>
          <p:cNvSpPr>
            <a:spLocks noGrp="1"/>
          </p:cNvSpPr>
          <p:nvPr>
            <p:ph type="sldNum" sz="quarter" idx="12"/>
          </p:nvPr>
        </p:nvSpPr>
        <p:spPr/>
        <p:txBody>
          <a:bodyPr/>
          <a:lstStyle/>
          <a:p>
            <a:fld id="{F24B233F-10FA-4F2A-9FE0-7EA78E198623}" type="slidenum">
              <a:rPr lang="ru-RU" smtClean="0"/>
              <a:t>1</a:t>
            </a:fld>
            <a:endParaRPr lang="ru-RU"/>
          </a:p>
        </p:txBody>
      </p:sp>
    </p:spTree>
    <p:extLst>
      <p:ext uri="{BB962C8B-B14F-4D97-AF65-F5344CB8AC3E}">
        <p14:creationId xmlns:p14="http://schemas.microsoft.com/office/powerpoint/2010/main" val="3581490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48C8A77-EAA9-9D5F-14AD-6326E0EFCD02}"/>
              </a:ext>
            </a:extLst>
          </p:cNvPr>
          <p:cNvSpPr>
            <a:spLocks noGrp="1"/>
          </p:cNvSpPr>
          <p:nvPr>
            <p:ph type="title"/>
          </p:nvPr>
        </p:nvSpPr>
        <p:spPr>
          <a:xfrm>
            <a:off x="477417" y="62835"/>
            <a:ext cx="10515600" cy="1325563"/>
          </a:xfrm>
        </p:spPr>
        <p:txBody>
          <a:bodyPr>
            <a:normAutofit/>
          </a:bodyPr>
          <a:lstStyle/>
          <a:p>
            <a:r>
              <a:rPr lang="en-US" sz="3200" b="1" u="sng" dirty="0">
                <a:latin typeface="David" panose="020E0502060401010101" pitchFamily="34" charset="-79"/>
                <a:cs typeface="David" panose="020E0502060401010101" pitchFamily="34" charset="-79"/>
              </a:rPr>
              <a:t>Background(ICS):</a:t>
            </a:r>
            <a:endParaRPr lang="ru-RU" sz="3200" b="1" u="sng" dirty="0">
              <a:cs typeface="David" panose="020E0502060401010101" pitchFamily="34" charset="-79"/>
            </a:endParaRPr>
          </a:p>
        </p:txBody>
      </p:sp>
      <p:sp>
        <p:nvSpPr>
          <p:cNvPr id="4" name="Номер слайда 3">
            <a:extLst>
              <a:ext uri="{FF2B5EF4-FFF2-40B4-BE49-F238E27FC236}">
                <a16:creationId xmlns:a16="http://schemas.microsoft.com/office/drawing/2014/main" id="{E1A18959-BD12-8529-A66E-95A2C3EAAA69}"/>
              </a:ext>
            </a:extLst>
          </p:cNvPr>
          <p:cNvSpPr>
            <a:spLocks noGrp="1"/>
          </p:cNvSpPr>
          <p:nvPr>
            <p:ph type="sldNum" sz="quarter" idx="12"/>
          </p:nvPr>
        </p:nvSpPr>
        <p:spPr/>
        <p:txBody>
          <a:bodyPr/>
          <a:lstStyle/>
          <a:p>
            <a:fld id="{F24B233F-10FA-4F2A-9FE0-7EA78E198623}" type="slidenum">
              <a:rPr lang="ru-RU" smtClean="0"/>
              <a:t>10</a:t>
            </a:fld>
            <a:endParaRPr lang="ru-RU"/>
          </a:p>
        </p:txBody>
      </p:sp>
      <p:pic>
        <p:nvPicPr>
          <p:cNvPr id="5" name="Рисунок 4">
            <a:extLst>
              <a:ext uri="{FF2B5EF4-FFF2-40B4-BE49-F238E27FC236}">
                <a16:creationId xmlns:a16="http://schemas.microsoft.com/office/drawing/2014/main" id="{2D82C619-BA51-D607-7CB8-2913954CB3C9}"/>
              </a:ext>
            </a:extLst>
          </p:cNvPr>
          <p:cNvPicPr>
            <a:picLocks noChangeAspect="1"/>
          </p:cNvPicPr>
          <p:nvPr/>
        </p:nvPicPr>
        <p:blipFill>
          <a:blip r:embed="rId2"/>
          <a:stretch>
            <a:fillRect/>
          </a:stretch>
        </p:blipFill>
        <p:spPr>
          <a:xfrm>
            <a:off x="2311816" y="1182388"/>
            <a:ext cx="5002762" cy="5379973"/>
          </a:xfrm>
          <a:prstGeom prst="rect">
            <a:avLst/>
          </a:prstGeom>
        </p:spPr>
      </p:pic>
      <p:sp>
        <p:nvSpPr>
          <p:cNvPr id="6" name="Объект 2">
            <a:extLst>
              <a:ext uri="{FF2B5EF4-FFF2-40B4-BE49-F238E27FC236}">
                <a16:creationId xmlns:a16="http://schemas.microsoft.com/office/drawing/2014/main" id="{3DD281CB-07D8-B4B3-AE43-65A4B519CCC5}"/>
              </a:ext>
            </a:extLst>
          </p:cNvPr>
          <p:cNvSpPr txBox="1">
            <a:spLocks/>
          </p:cNvSpPr>
          <p:nvPr/>
        </p:nvSpPr>
        <p:spPr>
          <a:xfrm>
            <a:off x="10201469" y="5722776"/>
            <a:ext cx="866192" cy="497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[4]</a:t>
            </a:r>
            <a:endParaRPr lang="ru-RU" dirty="0"/>
          </a:p>
        </p:txBody>
      </p:sp>
    </p:spTree>
    <p:extLst>
      <p:ext uri="{BB962C8B-B14F-4D97-AF65-F5344CB8AC3E}">
        <p14:creationId xmlns:p14="http://schemas.microsoft.com/office/powerpoint/2010/main" val="1642365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44B9F-34BA-C87E-02F6-36239ED8190C}"/>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9B9DF39C-DB1F-54A9-CC30-0B0C646382F9}"/>
              </a:ext>
            </a:extLst>
          </p:cNvPr>
          <p:cNvSpPr>
            <a:spLocks noGrp="1"/>
          </p:cNvSpPr>
          <p:nvPr>
            <p:ph type="sldNum" sz="quarter" idx="12"/>
          </p:nvPr>
        </p:nvSpPr>
        <p:spPr/>
        <p:txBody>
          <a:bodyPr/>
          <a:lstStyle/>
          <a:p>
            <a:fld id="{F24B233F-10FA-4F2A-9FE0-7EA78E198623}" type="slidenum">
              <a:rPr lang="ru-RU" smtClean="0"/>
              <a:t>11</a:t>
            </a:fld>
            <a:endParaRPr lang="ru-RU"/>
          </a:p>
        </p:txBody>
      </p:sp>
      <p:pic>
        <p:nvPicPr>
          <p:cNvPr id="8" name="Рисунок 7">
            <a:extLst>
              <a:ext uri="{FF2B5EF4-FFF2-40B4-BE49-F238E27FC236}">
                <a16:creationId xmlns:a16="http://schemas.microsoft.com/office/drawing/2014/main" id="{485F5039-76D0-DF68-C8CE-2A8689DA0DA9}"/>
              </a:ext>
            </a:extLst>
          </p:cNvPr>
          <p:cNvPicPr>
            <a:picLocks noChangeAspect="1"/>
          </p:cNvPicPr>
          <p:nvPr/>
        </p:nvPicPr>
        <p:blipFill>
          <a:blip r:embed="rId2"/>
          <a:stretch>
            <a:fillRect/>
          </a:stretch>
        </p:blipFill>
        <p:spPr>
          <a:xfrm>
            <a:off x="943384" y="762000"/>
            <a:ext cx="10188166" cy="4680857"/>
          </a:xfrm>
          <a:prstGeom prst="rect">
            <a:avLst/>
          </a:prstGeom>
        </p:spPr>
      </p:pic>
      <p:sp>
        <p:nvSpPr>
          <p:cNvPr id="2" name="Объект 2">
            <a:extLst>
              <a:ext uri="{FF2B5EF4-FFF2-40B4-BE49-F238E27FC236}">
                <a16:creationId xmlns:a16="http://schemas.microsoft.com/office/drawing/2014/main" id="{3E376CEB-2E40-13DA-C713-E20E69733758}"/>
              </a:ext>
            </a:extLst>
          </p:cNvPr>
          <p:cNvSpPr txBox="1">
            <a:spLocks/>
          </p:cNvSpPr>
          <p:nvPr/>
        </p:nvSpPr>
        <p:spPr>
          <a:xfrm>
            <a:off x="11131550" y="3346052"/>
            <a:ext cx="565150" cy="60493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[3]</a:t>
            </a:r>
            <a:endParaRPr lang="ru-RU" dirty="0"/>
          </a:p>
        </p:txBody>
      </p:sp>
    </p:spTree>
    <p:extLst>
      <p:ext uri="{BB962C8B-B14F-4D97-AF65-F5344CB8AC3E}">
        <p14:creationId xmlns:p14="http://schemas.microsoft.com/office/powerpoint/2010/main" val="3941883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F69D5A4-3BB3-64FB-7AAA-C5F7FCF2D9F7}"/>
              </a:ext>
            </a:extLst>
          </p:cNvPr>
          <p:cNvSpPr>
            <a:spLocks noGrp="1"/>
          </p:cNvSpPr>
          <p:nvPr>
            <p:ph idx="1"/>
          </p:nvPr>
        </p:nvSpPr>
        <p:spPr>
          <a:xfrm>
            <a:off x="6096001" y="4085050"/>
            <a:ext cx="5003800" cy="3204750"/>
          </a:xfrm>
        </p:spPr>
        <p:txBody>
          <a:bodyPr>
            <a:normAutofit/>
          </a:bodyPr>
          <a:lstStyle/>
          <a:p>
            <a:pPr marL="0" indent="0">
              <a:buNone/>
            </a:pPr>
            <a:r>
              <a:rPr lang="en-US" sz="1800" dirty="0">
                <a:latin typeface="David" panose="020E0502060401010101" pitchFamily="34" charset="-79"/>
                <a:cs typeface="David" panose="020E0502060401010101" pitchFamily="34" charset="-79"/>
              </a:rPr>
              <a:t>Similarly, in 2015, the </a:t>
            </a:r>
            <a:r>
              <a:rPr lang="en-US" sz="1800" dirty="0" err="1">
                <a:latin typeface="David" panose="020E0502060401010101" pitchFamily="34" charset="-79"/>
                <a:cs typeface="David" panose="020E0502060401010101" pitchFamily="34" charset="-79"/>
              </a:rPr>
              <a:t>BlackEnergy</a:t>
            </a:r>
            <a:r>
              <a:rPr lang="en-US" sz="1800" dirty="0">
                <a:latin typeface="David" panose="020E0502060401010101" pitchFamily="34" charset="-79"/>
                <a:cs typeface="David" panose="020E0502060401010101" pitchFamily="34" charset="-79"/>
              </a:rPr>
              <a:t> 3 malware attack on Ukraine’s power grid demonstrated how attackers could infiltrate ICS, modify control instructions, and disrupt essential services [2]. These incidents emphasize the need for advanced anomaly detection mechanisms to secure ICS against evolving cyber threats.</a:t>
            </a:r>
            <a:endParaRPr lang="ru-RU" sz="1800" dirty="0">
              <a:cs typeface="David" panose="020E0502060401010101" pitchFamily="34" charset="-79"/>
            </a:endParaRPr>
          </a:p>
        </p:txBody>
      </p:sp>
      <p:sp>
        <p:nvSpPr>
          <p:cNvPr id="4" name="Номер слайда 3">
            <a:extLst>
              <a:ext uri="{FF2B5EF4-FFF2-40B4-BE49-F238E27FC236}">
                <a16:creationId xmlns:a16="http://schemas.microsoft.com/office/drawing/2014/main" id="{3DBB86B3-8CB0-742C-14BC-108B9663D56E}"/>
              </a:ext>
            </a:extLst>
          </p:cNvPr>
          <p:cNvSpPr>
            <a:spLocks noGrp="1"/>
          </p:cNvSpPr>
          <p:nvPr>
            <p:ph type="sldNum" sz="quarter" idx="12"/>
          </p:nvPr>
        </p:nvSpPr>
        <p:spPr/>
        <p:txBody>
          <a:bodyPr/>
          <a:lstStyle/>
          <a:p>
            <a:fld id="{F24B233F-10FA-4F2A-9FE0-7EA78E198623}" type="slidenum">
              <a:rPr lang="ru-RU" smtClean="0"/>
              <a:t>12</a:t>
            </a:fld>
            <a:endParaRPr lang="ru-RU"/>
          </a:p>
        </p:txBody>
      </p:sp>
      <p:sp>
        <p:nvSpPr>
          <p:cNvPr id="5" name="Заголовок 1">
            <a:extLst>
              <a:ext uri="{FF2B5EF4-FFF2-40B4-BE49-F238E27FC236}">
                <a16:creationId xmlns:a16="http://schemas.microsoft.com/office/drawing/2014/main" id="{655182DA-E7A3-3396-9F71-98BAEB4721EF}"/>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Background(ICS):</a:t>
            </a:r>
            <a:endParaRPr lang="ru-RU" sz="3200" b="1" u="sng" dirty="0">
              <a:cs typeface="David" panose="020E0502060401010101" pitchFamily="34" charset="-79"/>
            </a:endParaRPr>
          </a:p>
        </p:txBody>
      </p:sp>
      <p:pic>
        <p:nvPicPr>
          <p:cNvPr id="7" name="Рисунок 6">
            <a:extLst>
              <a:ext uri="{FF2B5EF4-FFF2-40B4-BE49-F238E27FC236}">
                <a16:creationId xmlns:a16="http://schemas.microsoft.com/office/drawing/2014/main" id="{C5D186DB-DD1C-A875-0341-924E61683D30}"/>
              </a:ext>
            </a:extLst>
          </p:cNvPr>
          <p:cNvPicPr>
            <a:picLocks noChangeAspect="1"/>
          </p:cNvPicPr>
          <p:nvPr/>
        </p:nvPicPr>
        <p:blipFill>
          <a:blip r:embed="rId2">
            <a:extLst>
              <a:ext uri="{28A0092B-C50C-407E-A947-70E740481C1C}">
                <a14:useLocalDpi xmlns:a14="http://schemas.microsoft.com/office/drawing/2010/main" val="0"/>
              </a:ext>
            </a:extLst>
          </a:blip>
          <a:srcRect l="29355" t="17493" b="2915"/>
          <a:stretch/>
        </p:blipFill>
        <p:spPr>
          <a:xfrm>
            <a:off x="7627517" y="1242348"/>
            <a:ext cx="2990235" cy="1895023"/>
          </a:xfrm>
          <a:prstGeom prst="rect">
            <a:avLst/>
          </a:prstGeom>
        </p:spPr>
      </p:pic>
      <p:sp>
        <p:nvSpPr>
          <p:cNvPr id="15" name="TextBox 14">
            <a:extLst>
              <a:ext uri="{FF2B5EF4-FFF2-40B4-BE49-F238E27FC236}">
                <a16:creationId xmlns:a16="http://schemas.microsoft.com/office/drawing/2014/main" id="{88346FF1-DCB6-4ECE-2CE0-361E7ECEA279}"/>
              </a:ext>
            </a:extLst>
          </p:cNvPr>
          <p:cNvSpPr txBox="1"/>
          <p:nvPr/>
        </p:nvSpPr>
        <p:spPr>
          <a:xfrm>
            <a:off x="477417" y="1242348"/>
            <a:ext cx="6096000" cy="1754326"/>
          </a:xfrm>
          <a:prstGeom prst="rect">
            <a:avLst/>
          </a:prstGeom>
          <a:noFill/>
        </p:spPr>
        <p:txBody>
          <a:bodyPr wrap="square">
            <a:spAutoFit/>
          </a:bodyPr>
          <a:lstStyle/>
          <a:p>
            <a:r>
              <a:rPr lang="en-US" sz="1800" dirty="0">
                <a:latin typeface="David" panose="020E0502060401010101" pitchFamily="34" charset="-79"/>
                <a:cs typeface="David" panose="020E0502060401010101" pitchFamily="34" charset="-79"/>
              </a:rPr>
              <a:t>In recent years, security concerns related to ICS have grown significantly due to the increasing number of cyberattacks targeting critical infrastructure. The Stuxnet malware attack in 2010, which sabotaged Iran’s Natanz uranium enrichment facility by manipulating industrial control programs, highlighted the vulnerabilities of ICS to sophisticated cyber threats [2]. </a:t>
            </a:r>
            <a:endParaRPr lang="ru-RU" dirty="0"/>
          </a:p>
        </p:txBody>
      </p:sp>
      <p:pic>
        <p:nvPicPr>
          <p:cNvPr id="17" name="Рисунок 16">
            <a:extLst>
              <a:ext uri="{FF2B5EF4-FFF2-40B4-BE49-F238E27FC236}">
                <a16:creationId xmlns:a16="http://schemas.microsoft.com/office/drawing/2014/main" id="{641EFE3B-DB26-5DD8-AD84-C994AE943883}"/>
              </a:ext>
            </a:extLst>
          </p:cNvPr>
          <p:cNvPicPr>
            <a:picLocks noChangeAspect="1"/>
          </p:cNvPicPr>
          <p:nvPr/>
        </p:nvPicPr>
        <p:blipFill>
          <a:blip r:embed="rId3"/>
          <a:srcRect l="32821" t="18959" r="37152" b="44416"/>
          <a:stretch/>
        </p:blipFill>
        <p:spPr>
          <a:xfrm>
            <a:off x="477417" y="3142724"/>
            <a:ext cx="4743450" cy="3254597"/>
          </a:xfrm>
          <a:prstGeom prst="rect">
            <a:avLst/>
          </a:prstGeom>
        </p:spPr>
      </p:pic>
      <p:sp>
        <p:nvSpPr>
          <p:cNvPr id="18" name="Объект 2">
            <a:extLst>
              <a:ext uri="{FF2B5EF4-FFF2-40B4-BE49-F238E27FC236}">
                <a16:creationId xmlns:a16="http://schemas.microsoft.com/office/drawing/2014/main" id="{DDDF0093-5563-B196-7249-67DCC6C265F3}"/>
              </a:ext>
            </a:extLst>
          </p:cNvPr>
          <p:cNvSpPr txBox="1">
            <a:spLocks/>
          </p:cNvSpPr>
          <p:nvPr/>
        </p:nvSpPr>
        <p:spPr>
          <a:xfrm>
            <a:off x="4931942" y="5824234"/>
            <a:ext cx="577850" cy="573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[7]</a:t>
            </a:r>
            <a:endParaRPr lang="ru-RU" sz="2000" dirty="0"/>
          </a:p>
        </p:txBody>
      </p:sp>
    </p:spTree>
    <p:extLst>
      <p:ext uri="{BB962C8B-B14F-4D97-AF65-F5344CB8AC3E}">
        <p14:creationId xmlns:p14="http://schemas.microsoft.com/office/powerpoint/2010/main" val="992476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7F68C31D-9D44-07BD-70AB-F8A9FD88DF37}"/>
              </a:ext>
            </a:extLst>
          </p:cNvPr>
          <p:cNvSpPr>
            <a:spLocks noGrp="1"/>
          </p:cNvSpPr>
          <p:nvPr>
            <p:ph type="sldNum" sz="quarter" idx="12"/>
          </p:nvPr>
        </p:nvSpPr>
        <p:spPr/>
        <p:txBody>
          <a:bodyPr/>
          <a:lstStyle/>
          <a:p>
            <a:fld id="{F24B233F-10FA-4F2A-9FE0-7EA78E198623}" type="slidenum">
              <a:rPr lang="ru-RU" smtClean="0"/>
              <a:t>13</a:t>
            </a:fld>
            <a:endParaRPr lang="ru-RU"/>
          </a:p>
        </p:txBody>
      </p:sp>
      <p:sp>
        <p:nvSpPr>
          <p:cNvPr id="5" name="Заголовок 1">
            <a:extLst>
              <a:ext uri="{FF2B5EF4-FFF2-40B4-BE49-F238E27FC236}">
                <a16:creationId xmlns:a16="http://schemas.microsoft.com/office/drawing/2014/main" id="{20F42897-CC21-9E6B-7532-742E5E3023A5}"/>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Background(ICS):</a:t>
            </a:r>
            <a:endParaRPr lang="ru-RU" sz="3200" b="1" u="sng" dirty="0">
              <a:cs typeface="David" panose="020E0502060401010101" pitchFamily="34" charset="-79"/>
            </a:endParaRPr>
          </a:p>
        </p:txBody>
      </p:sp>
      <p:pic>
        <p:nvPicPr>
          <p:cNvPr id="12" name="Объект 11">
            <a:extLst>
              <a:ext uri="{FF2B5EF4-FFF2-40B4-BE49-F238E27FC236}">
                <a16:creationId xmlns:a16="http://schemas.microsoft.com/office/drawing/2014/main" id="{7C2F6914-42B5-AD1F-DAAE-51C6113576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917" y="1511922"/>
            <a:ext cx="7644233" cy="4358295"/>
          </a:xfrm>
        </p:spPr>
      </p:pic>
      <p:sp>
        <p:nvSpPr>
          <p:cNvPr id="13" name="Прямоугольник 12">
            <a:extLst>
              <a:ext uri="{FF2B5EF4-FFF2-40B4-BE49-F238E27FC236}">
                <a16:creationId xmlns:a16="http://schemas.microsoft.com/office/drawing/2014/main" id="{FCD29361-136E-2767-5A49-98473A53E179}"/>
              </a:ext>
            </a:extLst>
          </p:cNvPr>
          <p:cNvSpPr/>
          <p:nvPr/>
        </p:nvSpPr>
        <p:spPr>
          <a:xfrm>
            <a:off x="5981700" y="3619500"/>
            <a:ext cx="4254500" cy="1435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TextBox 13">
            <a:extLst>
              <a:ext uri="{FF2B5EF4-FFF2-40B4-BE49-F238E27FC236}">
                <a16:creationId xmlns:a16="http://schemas.microsoft.com/office/drawing/2014/main" id="{55346E11-96B2-81E2-144A-922E5BA2FA19}"/>
              </a:ext>
            </a:extLst>
          </p:cNvPr>
          <p:cNvSpPr txBox="1"/>
          <p:nvPr/>
        </p:nvSpPr>
        <p:spPr>
          <a:xfrm>
            <a:off x="7067550" y="1611540"/>
            <a:ext cx="442750" cy="369332"/>
          </a:xfrm>
          <a:prstGeom prst="rect">
            <a:avLst/>
          </a:prstGeom>
          <a:noFill/>
        </p:spPr>
        <p:txBody>
          <a:bodyPr wrap="none" rtlCol="0">
            <a:spAutoFit/>
          </a:bodyPr>
          <a:lstStyle/>
          <a:p>
            <a:r>
              <a:rPr lang="en-US" dirty="0"/>
              <a:t>[9]</a:t>
            </a:r>
            <a:endParaRPr lang="ru-RU" dirty="0"/>
          </a:p>
        </p:txBody>
      </p:sp>
    </p:spTree>
    <p:extLst>
      <p:ext uri="{BB962C8B-B14F-4D97-AF65-F5344CB8AC3E}">
        <p14:creationId xmlns:p14="http://schemas.microsoft.com/office/powerpoint/2010/main" val="1298596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1AEE1-1638-A5BC-8143-B98573F8D95E}"/>
            </a:ext>
          </a:extLst>
        </p:cNvPr>
        <p:cNvGrpSpPr/>
        <p:nvPr/>
      </p:nvGrpSpPr>
      <p:grpSpPr>
        <a:xfrm>
          <a:off x="0" y="0"/>
          <a:ext cx="0" cy="0"/>
          <a:chOff x="0" y="0"/>
          <a:chExt cx="0" cy="0"/>
        </a:xfrm>
      </p:grpSpPr>
      <p:sp>
        <p:nvSpPr>
          <p:cNvPr id="3" name="Объект 2">
            <a:extLst>
              <a:ext uri="{FF2B5EF4-FFF2-40B4-BE49-F238E27FC236}">
                <a16:creationId xmlns:a16="http://schemas.microsoft.com/office/drawing/2014/main" id="{B4C78E6D-6564-BEE1-190E-C0D5082A7E9E}"/>
              </a:ext>
            </a:extLst>
          </p:cNvPr>
          <p:cNvSpPr>
            <a:spLocks noGrp="1"/>
          </p:cNvSpPr>
          <p:nvPr>
            <p:ph idx="1"/>
          </p:nvPr>
        </p:nvSpPr>
        <p:spPr>
          <a:xfrm>
            <a:off x="591717" y="1232288"/>
            <a:ext cx="4324350" cy="5075773"/>
          </a:xfrm>
        </p:spPr>
        <p:txBody>
          <a:bodyPr>
            <a:normAutofit/>
          </a:bodyPr>
          <a:lstStyle/>
          <a:p>
            <a:pPr marL="0" indent="0">
              <a:buNone/>
            </a:pPr>
            <a:r>
              <a:rPr lang="en-US" sz="1800" b="0" i="0" dirty="0">
                <a:effectLst/>
                <a:latin typeface="David" panose="020E0502060401010101" pitchFamily="34" charset="-79"/>
                <a:cs typeface="David" panose="020E0502060401010101" pitchFamily="34" charset="-79"/>
              </a:rPr>
              <a:t>Biological neurons communicate by generating and propagating electrical pulses called action potentials or spikes (du Bois-Reymond 1848, Schuetze 1983, Kandel et al. 1991). This feature of real neurons became a central paradigm of a theory of spiking neural models.</a:t>
            </a:r>
            <a:endParaRPr lang="ru-RU" sz="1800" dirty="0">
              <a:cs typeface="David" panose="020E0502060401010101" pitchFamily="34" charset="-79"/>
            </a:endParaRPr>
          </a:p>
        </p:txBody>
      </p:sp>
      <p:sp>
        <p:nvSpPr>
          <p:cNvPr id="4" name="Номер слайда 3">
            <a:extLst>
              <a:ext uri="{FF2B5EF4-FFF2-40B4-BE49-F238E27FC236}">
                <a16:creationId xmlns:a16="http://schemas.microsoft.com/office/drawing/2014/main" id="{2DA7AE40-A680-B68A-A47F-07E0D55CB741}"/>
              </a:ext>
            </a:extLst>
          </p:cNvPr>
          <p:cNvSpPr>
            <a:spLocks noGrp="1"/>
          </p:cNvSpPr>
          <p:nvPr>
            <p:ph type="sldNum" sz="quarter" idx="12"/>
          </p:nvPr>
        </p:nvSpPr>
        <p:spPr/>
        <p:txBody>
          <a:bodyPr/>
          <a:lstStyle/>
          <a:p>
            <a:fld id="{F24B233F-10FA-4F2A-9FE0-7EA78E198623}" type="slidenum">
              <a:rPr lang="ru-RU" smtClean="0"/>
              <a:t>14</a:t>
            </a:fld>
            <a:endParaRPr lang="ru-RU"/>
          </a:p>
        </p:txBody>
      </p:sp>
      <p:sp>
        <p:nvSpPr>
          <p:cNvPr id="5" name="Заголовок 1">
            <a:extLst>
              <a:ext uri="{FF2B5EF4-FFF2-40B4-BE49-F238E27FC236}">
                <a16:creationId xmlns:a16="http://schemas.microsoft.com/office/drawing/2014/main" id="{C5CC0195-7D00-E497-7A03-D2A2A45555BE}"/>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Background(SNN):</a:t>
            </a:r>
            <a:endParaRPr lang="ru-RU" sz="3200" b="1" u="sng" dirty="0">
              <a:cs typeface="David" panose="020E0502060401010101" pitchFamily="34" charset="-79"/>
            </a:endParaRPr>
          </a:p>
        </p:txBody>
      </p:sp>
      <p:pic>
        <p:nvPicPr>
          <p:cNvPr id="7" name="Рисунок 6">
            <a:extLst>
              <a:ext uri="{FF2B5EF4-FFF2-40B4-BE49-F238E27FC236}">
                <a16:creationId xmlns:a16="http://schemas.microsoft.com/office/drawing/2014/main" id="{6AC929F1-2B69-D611-2839-4E127E583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620" y="1168529"/>
            <a:ext cx="6723063" cy="4033838"/>
          </a:xfrm>
          <a:prstGeom prst="rect">
            <a:avLst/>
          </a:prstGeom>
        </p:spPr>
      </p:pic>
    </p:spTree>
    <p:extLst>
      <p:ext uri="{BB962C8B-B14F-4D97-AF65-F5344CB8AC3E}">
        <p14:creationId xmlns:p14="http://schemas.microsoft.com/office/powerpoint/2010/main" val="1624247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8C8AEED-4EEF-CF44-EC7B-9F4EDFBC8F1C}"/>
              </a:ext>
            </a:extLst>
          </p:cNvPr>
          <p:cNvSpPr>
            <a:spLocks noGrp="1"/>
          </p:cNvSpPr>
          <p:nvPr>
            <p:ph idx="1"/>
          </p:nvPr>
        </p:nvSpPr>
        <p:spPr>
          <a:xfrm>
            <a:off x="10699102" y="5341743"/>
            <a:ext cx="835090" cy="833632"/>
          </a:xfrm>
        </p:spPr>
        <p:txBody>
          <a:bodyPr/>
          <a:lstStyle/>
          <a:p>
            <a:pPr marL="0" indent="0">
              <a:buNone/>
            </a:pPr>
            <a:r>
              <a:rPr lang="en-US" dirty="0"/>
              <a:t>[5]</a:t>
            </a:r>
            <a:endParaRPr lang="ru-RU" dirty="0"/>
          </a:p>
        </p:txBody>
      </p:sp>
      <p:sp>
        <p:nvSpPr>
          <p:cNvPr id="4" name="Номер слайда 3">
            <a:extLst>
              <a:ext uri="{FF2B5EF4-FFF2-40B4-BE49-F238E27FC236}">
                <a16:creationId xmlns:a16="http://schemas.microsoft.com/office/drawing/2014/main" id="{233A97E3-3D4A-6D32-FB66-87E521DE220C}"/>
              </a:ext>
            </a:extLst>
          </p:cNvPr>
          <p:cNvSpPr>
            <a:spLocks noGrp="1"/>
          </p:cNvSpPr>
          <p:nvPr>
            <p:ph type="sldNum" sz="quarter" idx="12"/>
          </p:nvPr>
        </p:nvSpPr>
        <p:spPr/>
        <p:txBody>
          <a:bodyPr/>
          <a:lstStyle/>
          <a:p>
            <a:fld id="{F24B233F-10FA-4F2A-9FE0-7EA78E198623}" type="slidenum">
              <a:rPr lang="ru-RU" smtClean="0"/>
              <a:t>15</a:t>
            </a:fld>
            <a:endParaRPr lang="ru-RU"/>
          </a:p>
        </p:txBody>
      </p:sp>
      <p:pic>
        <p:nvPicPr>
          <p:cNvPr id="6" name="Рисунок 5">
            <a:extLst>
              <a:ext uri="{FF2B5EF4-FFF2-40B4-BE49-F238E27FC236}">
                <a16:creationId xmlns:a16="http://schemas.microsoft.com/office/drawing/2014/main" id="{C6FF086A-608C-BC80-FA7B-7483E6066AF6}"/>
              </a:ext>
            </a:extLst>
          </p:cNvPr>
          <p:cNvPicPr>
            <a:picLocks noChangeAspect="1"/>
          </p:cNvPicPr>
          <p:nvPr/>
        </p:nvPicPr>
        <p:blipFill>
          <a:blip r:embed="rId2"/>
          <a:srcRect l="8861" b="-301"/>
          <a:stretch/>
        </p:blipFill>
        <p:spPr>
          <a:xfrm>
            <a:off x="838200" y="2550793"/>
            <a:ext cx="6267450" cy="3805557"/>
          </a:xfrm>
          <a:prstGeom prst="rect">
            <a:avLst/>
          </a:prstGeom>
        </p:spPr>
      </p:pic>
      <p:pic>
        <p:nvPicPr>
          <p:cNvPr id="8" name="Рисунок 7">
            <a:extLst>
              <a:ext uri="{FF2B5EF4-FFF2-40B4-BE49-F238E27FC236}">
                <a16:creationId xmlns:a16="http://schemas.microsoft.com/office/drawing/2014/main" id="{B8BAFE89-1715-AEB6-FA68-BF02BB3916DB}"/>
              </a:ext>
            </a:extLst>
          </p:cNvPr>
          <p:cNvPicPr>
            <a:picLocks noChangeAspect="1"/>
          </p:cNvPicPr>
          <p:nvPr/>
        </p:nvPicPr>
        <p:blipFill>
          <a:blip r:embed="rId3"/>
          <a:srcRect l="21059" t="12461" r="11797" b="2281"/>
          <a:stretch/>
        </p:blipFill>
        <p:spPr>
          <a:xfrm>
            <a:off x="7478745" y="2742875"/>
            <a:ext cx="4055447" cy="2539843"/>
          </a:xfrm>
          <a:prstGeom prst="rect">
            <a:avLst/>
          </a:prstGeom>
        </p:spPr>
      </p:pic>
      <p:sp>
        <p:nvSpPr>
          <p:cNvPr id="10" name="Заголовок 1">
            <a:extLst>
              <a:ext uri="{FF2B5EF4-FFF2-40B4-BE49-F238E27FC236}">
                <a16:creationId xmlns:a16="http://schemas.microsoft.com/office/drawing/2014/main" id="{34F88907-027D-427E-B0BE-CFE3754C57AC}"/>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Background(Anomaly Detection):</a:t>
            </a:r>
            <a:endParaRPr lang="ru-RU" sz="3200" b="1" u="sng" dirty="0">
              <a:cs typeface="David" panose="020E0502060401010101" pitchFamily="34" charset="-79"/>
            </a:endParaRPr>
          </a:p>
        </p:txBody>
      </p:sp>
    </p:spTree>
    <p:extLst>
      <p:ext uri="{BB962C8B-B14F-4D97-AF65-F5344CB8AC3E}">
        <p14:creationId xmlns:p14="http://schemas.microsoft.com/office/powerpoint/2010/main" val="320477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10F5840E-8BB1-4528-B7E2-5CC38B910B92}"/>
              </a:ext>
            </a:extLst>
          </p:cNvPr>
          <p:cNvSpPr>
            <a:spLocks noGrp="1"/>
          </p:cNvSpPr>
          <p:nvPr>
            <p:ph type="sldNum" sz="quarter" idx="12"/>
          </p:nvPr>
        </p:nvSpPr>
        <p:spPr/>
        <p:txBody>
          <a:bodyPr/>
          <a:lstStyle/>
          <a:p>
            <a:fld id="{F24B233F-10FA-4F2A-9FE0-7EA78E198623}" type="slidenum">
              <a:rPr lang="ru-RU" smtClean="0"/>
              <a:t>16</a:t>
            </a:fld>
            <a:endParaRPr lang="ru-RU"/>
          </a:p>
        </p:txBody>
      </p:sp>
      <p:pic>
        <p:nvPicPr>
          <p:cNvPr id="6" name="Рисунок 5">
            <a:extLst>
              <a:ext uri="{FF2B5EF4-FFF2-40B4-BE49-F238E27FC236}">
                <a16:creationId xmlns:a16="http://schemas.microsoft.com/office/drawing/2014/main" id="{5FCD2190-FA22-3BA3-E20F-6EA92E37A1E6}"/>
              </a:ext>
            </a:extLst>
          </p:cNvPr>
          <p:cNvPicPr>
            <a:picLocks noChangeAspect="1"/>
          </p:cNvPicPr>
          <p:nvPr/>
        </p:nvPicPr>
        <p:blipFill>
          <a:blip r:embed="rId2"/>
          <a:stretch>
            <a:fillRect/>
          </a:stretch>
        </p:blipFill>
        <p:spPr>
          <a:xfrm>
            <a:off x="2234046" y="3480162"/>
            <a:ext cx="8495238" cy="1980952"/>
          </a:xfrm>
          <a:prstGeom prst="rect">
            <a:avLst/>
          </a:prstGeom>
        </p:spPr>
      </p:pic>
      <p:sp>
        <p:nvSpPr>
          <p:cNvPr id="8" name="TextBox 7">
            <a:extLst>
              <a:ext uri="{FF2B5EF4-FFF2-40B4-BE49-F238E27FC236}">
                <a16:creationId xmlns:a16="http://schemas.microsoft.com/office/drawing/2014/main" id="{C6A4EB8F-E10E-817E-9490-222FA695978F}"/>
              </a:ext>
            </a:extLst>
          </p:cNvPr>
          <p:cNvSpPr txBox="1"/>
          <p:nvPr/>
        </p:nvSpPr>
        <p:spPr>
          <a:xfrm>
            <a:off x="9982200" y="5354734"/>
            <a:ext cx="568084" cy="369332"/>
          </a:xfrm>
          <a:prstGeom prst="rect">
            <a:avLst/>
          </a:prstGeom>
          <a:noFill/>
        </p:spPr>
        <p:txBody>
          <a:bodyPr wrap="square">
            <a:spAutoFit/>
          </a:bodyPr>
          <a:lstStyle/>
          <a:p>
            <a:r>
              <a:rPr lang="en-US" sz="1800" dirty="0">
                <a:latin typeface="David" panose="020E0502060401010101" pitchFamily="34" charset="-79"/>
                <a:cs typeface="David" panose="020E0502060401010101" pitchFamily="34" charset="-79"/>
              </a:rPr>
              <a:t>[6]</a:t>
            </a:r>
            <a:endParaRPr lang="ru-RU" dirty="0"/>
          </a:p>
        </p:txBody>
      </p:sp>
      <p:sp>
        <p:nvSpPr>
          <p:cNvPr id="9" name="Заголовок 1">
            <a:extLst>
              <a:ext uri="{FF2B5EF4-FFF2-40B4-BE49-F238E27FC236}">
                <a16:creationId xmlns:a16="http://schemas.microsoft.com/office/drawing/2014/main" id="{61F075C8-DF36-6FB5-1E72-5A400E4CB4A1}"/>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Background(Anomaly Detection):</a:t>
            </a:r>
            <a:endParaRPr lang="ru-RU" sz="3200" b="1" u="sng" dirty="0">
              <a:cs typeface="David" panose="020E0502060401010101" pitchFamily="34" charset="-79"/>
            </a:endParaRPr>
          </a:p>
        </p:txBody>
      </p:sp>
    </p:spTree>
    <p:extLst>
      <p:ext uri="{BB962C8B-B14F-4D97-AF65-F5344CB8AC3E}">
        <p14:creationId xmlns:p14="http://schemas.microsoft.com/office/powerpoint/2010/main" val="3293359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63A83E-D8DF-F6DC-9730-BE8DC11D8150}"/>
            </a:ext>
          </a:extLst>
        </p:cNvPr>
        <p:cNvGrpSpPr/>
        <p:nvPr/>
      </p:nvGrpSpPr>
      <p:grpSpPr>
        <a:xfrm>
          <a:off x="0" y="0"/>
          <a:ext cx="0" cy="0"/>
          <a:chOff x="0" y="0"/>
          <a:chExt cx="0" cy="0"/>
        </a:xfrm>
      </p:grpSpPr>
      <p:sp>
        <p:nvSpPr>
          <p:cNvPr id="3" name="Объект 2">
            <a:extLst>
              <a:ext uri="{FF2B5EF4-FFF2-40B4-BE49-F238E27FC236}">
                <a16:creationId xmlns:a16="http://schemas.microsoft.com/office/drawing/2014/main" id="{045E9753-0C00-4664-1F8D-996420FF3DA1}"/>
              </a:ext>
            </a:extLst>
          </p:cNvPr>
          <p:cNvSpPr>
            <a:spLocks noGrp="1"/>
          </p:cNvSpPr>
          <p:nvPr>
            <p:ph idx="1"/>
          </p:nvPr>
        </p:nvSpPr>
        <p:spPr>
          <a:xfrm>
            <a:off x="477417" y="1388398"/>
            <a:ext cx="3923133" cy="5126702"/>
          </a:xfrm>
        </p:spPr>
        <p:txBody>
          <a:bodyPr>
            <a:normAutofit/>
          </a:bodyPr>
          <a:lstStyle/>
          <a:p>
            <a:pPr marL="0" indent="0">
              <a:buNone/>
            </a:pPr>
            <a:r>
              <a:rPr lang="en-US" sz="1400" b="1" dirty="0">
                <a:latin typeface="David" panose="020E0502060401010101" pitchFamily="34" charset="-79"/>
                <a:cs typeface="David" panose="020E0502060401010101" pitchFamily="34" charset="-79"/>
              </a:rPr>
              <a:t>ANOMALY DETECTION: PROBLEM COMPLEXITIES AND CHALLENGES </a:t>
            </a:r>
          </a:p>
          <a:p>
            <a:pPr marL="0" indent="0">
              <a:buNone/>
            </a:pPr>
            <a:r>
              <a:rPr lang="en-US" sz="1400" dirty="0">
                <a:latin typeface="David" panose="020E0502060401010101" pitchFamily="34" charset="-79"/>
                <a:cs typeface="David" panose="020E0502060401010101" pitchFamily="34" charset="-79"/>
              </a:rPr>
              <a:t>Owing to the unique nature, anomaly detection presents distinct problem complexities from the majority of analytical and learning problems and tasks. This section summarizes such intrinsic complexities and unsolved detection challenges in complex anomaly data [6]</a:t>
            </a:r>
          </a:p>
          <a:p>
            <a:pPr marL="0" indent="0">
              <a:buNone/>
            </a:pPr>
            <a:r>
              <a:rPr lang="en-US" sz="1300" b="1" dirty="0">
                <a:latin typeface="David" panose="020E0502060401010101" pitchFamily="34" charset="-79"/>
                <a:cs typeface="David" panose="020E0502060401010101" pitchFamily="34" charset="-79"/>
              </a:rPr>
              <a:t>Major Problem Complexities </a:t>
            </a:r>
          </a:p>
          <a:p>
            <a:pPr marL="0" indent="0">
              <a:buNone/>
            </a:pPr>
            <a:r>
              <a:rPr lang="en-US" sz="1300" dirty="0">
                <a:latin typeface="David" panose="020E0502060401010101" pitchFamily="34" charset="-79"/>
                <a:cs typeface="David" panose="020E0502060401010101" pitchFamily="34" charset="-79"/>
              </a:rPr>
              <a:t>Unlike those problems and tasks on majority, regular or evident patterns, anomaly detection addresses minority, unpredictable/uncertain and rare events, leading to some unique problem complexities to all (both deep and shallow) detection methods:</a:t>
            </a:r>
          </a:p>
          <a:p>
            <a:r>
              <a:rPr lang="en-US" sz="1050" b="1" dirty="0">
                <a:latin typeface="David" panose="020E0502060401010101" pitchFamily="34" charset="-79"/>
                <a:cs typeface="David" panose="020E0502060401010101" pitchFamily="34" charset="-79"/>
              </a:rPr>
              <a:t>Unknownness</a:t>
            </a:r>
          </a:p>
          <a:p>
            <a:r>
              <a:rPr lang="en-US" sz="1050" b="1" dirty="0">
                <a:latin typeface="David" panose="020E0502060401010101" pitchFamily="34" charset="-79"/>
                <a:cs typeface="David" panose="020E0502060401010101" pitchFamily="34" charset="-79"/>
              </a:rPr>
              <a:t>Heterogeneous anomaly classes</a:t>
            </a:r>
          </a:p>
          <a:p>
            <a:r>
              <a:rPr lang="en-US" sz="1050" b="1" dirty="0">
                <a:latin typeface="David" panose="020E0502060401010101" pitchFamily="34" charset="-79"/>
                <a:cs typeface="David" panose="020E0502060401010101" pitchFamily="34" charset="-79"/>
              </a:rPr>
              <a:t>Rarity and class imbalance</a:t>
            </a:r>
          </a:p>
          <a:p>
            <a:r>
              <a:rPr lang="en-US" sz="1050" b="1" dirty="0">
                <a:latin typeface="David" panose="020E0502060401010101" pitchFamily="34" charset="-79"/>
                <a:cs typeface="David" panose="020E0502060401010101" pitchFamily="34" charset="-79"/>
              </a:rPr>
              <a:t>Diverse types of anomaly[6]</a:t>
            </a:r>
            <a:endParaRPr lang="en-US" sz="1300" b="1" dirty="0">
              <a:latin typeface="David" panose="020E0502060401010101" pitchFamily="34" charset="-79"/>
              <a:cs typeface="David" panose="020E0502060401010101" pitchFamily="34" charset="-79"/>
            </a:endParaRPr>
          </a:p>
          <a:p>
            <a:pPr marL="0" indent="0">
              <a:buNone/>
            </a:pPr>
            <a:endParaRPr lang="en-US" sz="1050" b="1" dirty="0">
              <a:latin typeface="David" panose="020E0502060401010101" pitchFamily="34" charset="-79"/>
              <a:cs typeface="David" panose="020E0502060401010101" pitchFamily="34" charset="-79"/>
            </a:endParaRPr>
          </a:p>
          <a:p>
            <a:endParaRPr lang="en-US" sz="1300" dirty="0">
              <a:latin typeface="David" panose="020E0502060401010101" pitchFamily="34" charset="-79"/>
              <a:cs typeface="David" panose="020E0502060401010101" pitchFamily="34" charset="-79"/>
            </a:endParaRPr>
          </a:p>
          <a:p>
            <a:pPr marL="0" indent="0">
              <a:buNone/>
            </a:pPr>
            <a:endParaRPr lang="ru-RU" sz="1300" dirty="0">
              <a:cs typeface="David" panose="020E0502060401010101" pitchFamily="34" charset="-79"/>
            </a:endParaRPr>
          </a:p>
        </p:txBody>
      </p:sp>
      <p:sp>
        <p:nvSpPr>
          <p:cNvPr id="4" name="Номер слайда 3">
            <a:extLst>
              <a:ext uri="{FF2B5EF4-FFF2-40B4-BE49-F238E27FC236}">
                <a16:creationId xmlns:a16="http://schemas.microsoft.com/office/drawing/2014/main" id="{99E64300-4DD0-4244-DB13-C34A263D1601}"/>
              </a:ext>
            </a:extLst>
          </p:cNvPr>
          <p:cNvSpPr>
            <a:spLocks noGrp="1"/>
          </p:cNvSpPr>
          <p:nvPr>
            <p:ph type="sldNum" sz="quarter" idx="12"/>
          </p:nvPr>
        </p:nvSpPr>
        <p:spPr/>
        <p:txBody>
          <a:bodyPr/>
          <a:lstStyle/>
          <a:p>
            <a:fld id="{F24B233F-10FA-4F2A-9FE0-7EA78E198623}" type="slidenum">
              <a:rPr lang="ru-RU" smtClean="0"/>
              <a:t>17</a:t>
            </a:fld>
            <a:endParaRPr lang="ru-RU"/>
          </a:p>
        </p:txBody>
      </p:sp>
      <p:sp>
        <p:nvSpPr>
          <p:cNvPr id="8" name="TextBox 7">
            <a:extLst>
              <a:ext uri="{FF2B5EF4-FFF2-40B4-BE49-F238E27FC236}">
                <a16:creationId xmlns:a16="http://schemas.microsoft.com/office/drawing/2014/main" id="{5C4ED809-3216-1A3A-C54E-462C1823DB03}"/>
              </a:ext>
            </a:extLst>
          </p:cNvPr>
          <p:cNvSpPr txBox="1"/>
          <p:nvPr/>
        </p:nvSpPr>
        <p:spPr>
          <a:xfrm>
            <a:off x="9982200" y="5354734"/>
            <a:ext cx="568084" cy="369332"/>
          </a:xfrm>
          <a:prstGeom prst="rect">
            <a:avLst/>
          </a:prstGeom>
          <a:noFill/>
        </p:spPr>
        <p:txBody>
          <a:bodyPr wrap="square">
            <a:spAutoFit/>
          </a:bodyPr>
          <a:lstStyle/>
          <a:p>
            <a:r>
              <a:rPr lang="en-US" sz="1800" dirty="0">
                <a:latin typeface="David" panose="020E0502060401010101" pitchFamily="34" charset="-79"/>
                <a:cs typeface="David" panose="020E0502060401010101" pitchFamily="34" charset="-79"/>
              </a:rPr>
              <a:t>[6]</a:t>
            </a:r>
            <a:endParaRPr lang="ru-RU" dirty="0"/>
          </a:p>
        </p:txBody>
      </p:sp>
      <p:sp>
        <p:nvSpPr>
          <p:cNvPr id="9" name="Заголовок 1">
            <a:extLst>
              <a:ext uri="{FF2B5EF4-FFF2-40B4-BE49-F238E27FC236}">
                <a16:creationId xmlns:a16="http://schemas.microsoft.com/office/drawing/2014/main" id="{A187DAA2-9DED-4294-975D-AF84A841404E}"/>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Related Work:</a:t>
            </a:r>
            <a:endParaRPr lang="ru-RU" sz="3200" b="1" u="sng" dirty="0">
              <a:cs typeface="David" panose="020E0502060401010101" pitchFamily="34" charset="-79"/>
            </a:endParaRPr>
          </a:p>
        </p:txBody>
      </p:sp>
      <p:pic>
        <p:nvPicPr>
          <p:cNvPr id="10" name="Рисунок 9">
            <a:extLst>
              <a:ext uri="{FF2B5EF4-FFF2-40B4-BE49-F238E27FC236}">
                <a16:creationId xmlns:a16="http://schemas.microsoft.com/office/drawing/2014/main" id="{9399FF35-9D99-247C-C69A-D4E9CE5DA7F0}"/>
              </a:ext>
            </a:extLst>
          </p:cNvPr>
          <p:cNvPicPr>
            <a:picLocks noChangeAspect="1"/>
          </p:cNvPicPr>
          <p:nvPr/>
        </p:nvPicPr>
        <p:blipFill>
          <a:blip r:embed="rId2"/>
          <a:srcRect l="28229" t="30278" r="16979" b="11482"/>
          <a:stretch/>
        </p:blipFill>
        <p:spPr>
          <a:xfrm>
            <a:off x="4400550" y="1133934"/>
            <a:ext cx="6680200" cy="3994150"/>
          </a:xfrm>
          <a:prstGeom prst="rect">
            <a:avLst/>
          </a:prstGeom>
        </p:spPr>
      </p:pic>
    </p:spTree>
    <p:extLst>
      <p:ext uri="{BB962C8B-B14F-4D97-AF65-F5344CB8AC3E}">
        <p14:creationId xmlns:p14="http://schemas.microsoft.com/office/powerpoint/2010/main" val="411146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F0EBD-B0D4-7FDD-32BB-CAAAE15FB84E}"/>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5151173F-EF1E-7813-4666-7576FCE9D141}"/>
              </a:ext>
            </a:extLst>
          </p:cNvPr>
          <p:cNvSpPr>
            <a:spLocks noGrp="1"/>
          </p:cNvSpPr>
          <p:nvPr>
            <p:ph type="sldNum" sz="quarter" idx="12"/>
          </p:nvPr>
        </p:nvSpPr>
        <p:spPr/>
        <p:txBody>
          <a:bodyPr/>
          <a:lstStyle/>
          <a:p>
            <a:fld id="{F24B233F-10FA-4F2A-9FE0-7EA78E198623}" type="slidenum">
              <a:rPr lang="ru-RU" smtClean="0"/>
              <a:t>18</a:t>
            </a:fld>
            <a:endParaRPr lang="ru-RU"/>
          </a:p>
        </p:txBody>
      </p:sp>
      <p:sp>
        <p:nvSpPr>
          <p:cNvPr id="8" name="TextBox 7">
            <a:extLst>
              <a:ext uri="{FF2B5EF4-FFF2-40B4-BE49-F238E27FC236}">
                <a16:creationId xmlns:a16="http://schemas.microsoft.com/office/drawing/2014/main" id="{501BDEAE-584C-1773-9ED8-42349133FC7F}"/>
              </a:ext>
            </a:extLst>
          </p:cNvPr>
          <p:cNvSpPr txBox="1"/>
          <p:nvPr/>
        </p:nvSpPr>
        <p:spPr>
          <a:xfrm>
            <a:off x="9982200" y="5354734"/>
            <a:ext cx="568084" cy="369332"/>
          </a:xfrm>
          <a:prstGeom prst="rect">
            <a:avLst/>
          </a:prstGeom>
          <a:noFill/>
        </p:spPr>
        <p:txBody>
          <a:bodyPr wrap="square">
            <a:spAutoFit/>
          </a:bodyPr>
          <a:lstStyle/>
          <a:p>
            <a:r>
              <a:rPr lang="en-US" sz="1800" dirty="0">
                <a:latin typeface="David" panose="020E0502060401010101" pitchFamily="34" charset="-79"/>
                <a:cs typeface="David" panose="020E0502060401010101" pitchFamily="34" charset="-79"/>
              </a:rPr>
              <a:t>[6]</a:t>
            </a:r>
            <a:endParaRPr lang="ru-RU" dirty="0"/>
          </a:p>
        </p:txBody>
      </p:sp>
      <p:sp>
        <p:nvSpPr>
          <p:cNvPr id="9" name="Заголовок 1">
            <a:extLst>
              <a:ext uri="{FF2B5EF4-FFF2-40B4-BE49-F238E27FC236}">
                <a16:creationId xmlns:a16="http://schemas.microsoft.com/office/drawing/2014/main" id="{3BFB780B-027B-4E88-9028-7B5300C96460}"/>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Related Work:</a:t>
            </a:r>
            <a:endParaRPr lang="ru-RU" sz="3200" b="1" u="sng" dirty="0">
              <a:cs typeface="David" panose="020E0502060401010101" pitchFamily="34" charset="-79"/>
            </a:endParaRPr>
          </a:p>
        </p:txBody>
      </p:sp>
      <p:sp>
        <p:nvSpPr>
          <p:cNvPr id="6" name="Объект 2">
            <a:extLst>
              <a:ext uri="{FF2B5EF4-FFF2-40B4-BE49-F238E27FC236}">
                <a16:creationId xmlns:a16="http://schemas.microsoft.com/office/drawing/2014/main" id="{0E3E0B40-4CA6-E1E5-AA86-624F1C1CA4AA}"/>
              </a:ext>
            </a:extLst>
          </p:cNvPr>
          <p:cNvSpPr txBox="1">
            <a:spLocks/>
          </p:cNvSpPr>
          <p:nvPr/>
        </p:nvSpPr>
        <p:spPr>
          <a:xfrm>
            <a:off x="477417" y="1388398"/>
            <a:ext cx="3334657" cy="4495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u="sng" dirty="0">
                <a:latin typeface="David" panose="020E0502060401010101" pitchFamily="34" charset="-79"/>
                <a:cs typeface="David" panose="020E0502060401010101" pitchFamily="34" charset="-79"/>
              </a:rPr>
              <a:t>Datasets with Real Anomalies :</a:t>
            </a:r>
            <a:br>
              <a:rPr lang="en-US" sz="1600" b="1" u="sng" dirty="0">
                <a:latin typeface="David" panose="020E0502060401010101" pitchFamily="34" charset="-79"/>
                <a:cs typeface="David" panose="020E0502060401010101" pitchFamily="34" charset="-79"/>
              </a:rPr>
            </a:br>
            <a:r>
              <a:rPr lang="en-US" sz="1600" dirty="0">
                <a:latin typeface="David" panose="020E0502060401010101" pitchFamily="34" charset="-79"/>
                <a:cs typeface="David" panose="020E0502060401010101" pitchFamily="34" charset="-79"/>
              </a:rPr>
              <a:t>One main obstacle to the development of anomaly detection is the lack of real-world datasets with real anomalies. Many studies evaluate the performance of their presented methods on datasets converted from popular classification data for this reason. This way may fail to reflect the performance of the methods in real-world anomaly detection applications.</a:t>
            </a:r>
          </a:p>
          <a:p>
            <a:pPr marL="0" indent="0">
              <a:buFont typeface="Arial" panose="020B0604020202020204" pitchFamily="34" charset="0"/>
              <a:buNone/>
            </a:pPr>
            <a:r>
              <a:rPr lang="en-US" sz="1600" dirty="0">
                <a:latin typeface="David" panose="020E0502060401010101" pitchFamily="34" charset="-79"/>
                <a:cs typeface="David" panose="020E0502060401010101" pitchFamily="34" charset="-79"/>
              </a:rPr>
              <a:t>[6] </a:t>
            </a:r>
            <a:endParaRPr lang="ru-RU" sz="1600" dirty="0">
              <a:cs typeface="David" panose="020E0502060401010101" pitchFamily="34" charset="-79"/>
            </a:endParaRPr>
          </a:p>
        </p:txBody>
      </p:sp>
      <p:pic>
        <p:nvPicPr>
          <p:cNvPr id="11" name="Рисунок 10">
            <a:extLst>
              <a:ext uri="{FF2B5EF4-FFF2-40B4-BE49-F238E27FC236}">
                <a16:creationId xmlns:a16="http://schemas.microsoft.com/office/drawing/2014/main" id="{1622E46A-CA68-C78D-F3DF-4E2D66DE1C91}"/>
              </a:ext>
            </a:extLst>
          </p:cNvPr>
          <p:cNvPicPr>
            <a:picLocks noChangeAspect="1"/>
          </p:cNvPicPr>
          <p:nvPr/>
        </p:nvPicPr>
        <p:blipFill>
          <a:blip r:embed="rId2"/>
          <a:srcRect l="28750" t="16535" r="16771" b="22778"/>
          <a:stretch/>
        </p:blipFill>
        <p:spPr>
          <a:xfrm>
            <a:off x="4711700" y="725616"/>
            <a:ext cx="6642100" cy="4161966"/>
          </a:xfrm>
          <a:prstGeom prst="rect">
            <a:avLst/>
          </a:prstGeom>
        </p:spPr>
      </p:pic>
    </p:spTree>
    <p:extLst>
      <p:ext uri="{BB962C8B-B14F-4D97-AF65-F5344CB8AC3E}">
        <p14:creationId xmlns:p14="http://schemas.microsoft.com/office/powerpoint/2010/main" val="129465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A7E84CC-8F28-F8D9-A044-F99E9F2759F4}"/>
              </a:ext>
            </a:extLst>
          </p:cNvPr>
          <p:cNvSpPr>
            <a:spLocks noGrp="1"/>
          </p:cNvSpPr>
          <p:nvPr>
            <p:ph idx="1"/>
          </p:nvPr>
        </p:nvSpPr>
        <p:spPr>
          <a:xfrm flipH="1">
            <a:off x="9884489" y="4914352"/>
            <a:ext cx="690465" cy="1804015"/>
          </a:xfrm>
        </p:spPr>
        <p:txBody>
          <a:bodyPr/>
          <a:lstStyle/>
          <a:p>
            <a:pPr marL="0" indent="0">
              <a:buNone/>
            </a:pPr>
            <a:r>
              <a:rPr lang="en-US" dirty="0"/>
              <a:t>[4]</a:t>
            </a:r>
            <a:endParaRPr lang="ru-RU" dirty="0"/>
          </a:p>
        </p:txBody>
      </p:sp>
      <p:sp>
        <p:nvSpPr>
          <p:cNvPr id="4" name="Номер слайда 3">
            <a:extLst>
              <a:ext uri="{FF2B5EF4-FFF2-40B4-BE49-F238E27FC236}">
                <a16:creationId xmlns:a16="http://schemas.microsoft.com/office/drawing/2014/main" id="{B001DA10-5199-795A-E755-C8A3246CA626}"/>
              </a:ext>
            </a:extLst>
          </p:cNvPr>
          <p:cNvSpPr>
            <a:spLocks noGrp="1"/>
          </p:cNvSpPr>
          <p:nvPr>
            <p:ph type="sldNum" sz="quarter" idx="12"/>
          </p:nvPr>
        </p:nvSpPr>
        <p:spPr/>
        <p:txBody>
          <a:bodyPr/>
          <a:lstStyle/>
          <a:p>
            <a:fld id="{F24B233F-10FA-4F2A-9FE0-7EA78E198623}" type="slidenum">
              <a:rPr lang="ru-RU" smtClean="0"/>
              <a:t>19</a:t>
            </a:fld>
            <a:endParaRPr lang="ru-RU"/>
          </a:p>
        </p:txBody>
      </p:sp>
      <p:pic>
        <p:nvPicPr>
          <p:cNvPr id="6" name="Рисунок 5">
            <a:extLst>
              <a:ext uri="{FF2B5EF4-FFF2-40B4-BE49-F238E27FC236}">
                <a16:creationId xmlns:a16="http://schemas.microsoft.com/office/drawing/2014/main" id="{CF3800D4-72D4-5594-7501-585DC04704AE}"/>
              </a:ext>
            </a:extLst>
          </p:cNvPr>
          <p:cNvPicPr>
            <a:picLocks noChangeAspect="1"/>
          </p:cNvPicPr>
          <p:nvPr/>
        </p:nvPicPr>
        <p:blipFill>
          <a:blip r:embed="rId2"/>
          <a:stretch>
            <a:fillRect/>
          </a:stretch>
        </p:blipFill>
        <p:spPr>
          <a:xfrm>
            <a:off x="3839546" y="725616"/>
            <a:ext cx="7875037" cy="4234595"/>
          </a:xfrm>
          <a:prstGeom prst="rect">
            <a:avLst/>
          </a:prstGeom>
        </p:spPr>
      </p:pic>
      <p:sp>
        <p:nvSpPr>
          <p:cNvPr id="7" name="Заголовок 1">
            <a:extLst>
              <a:ext uri="{FF2B5EF4-FFF2-40B4-BE49-F238E27FC236}">
                <a16:creationId xmlns:a16="http://schemas.microsoft.com/office/drawing/2014/main" id="{9A7594B9-BDC7-611E-0EDC-9A8E59611046}"/>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Related Work:</a:t>
            </a:r>
            <a:endParaRPr lang="ru-RU" sz="3200" b="1" u="sng" dirty="0">
              <a:cs typeface="David" panose="020E0502060401010101" pitchFamily="34" charset="-79"/>
            </a:endParaRPr>
          </a:p>
        </p:txBody>
      </p:sp>
      <p:sp>
        <p:nvSpPr>
          <p:cNvPr id="8" name="TextBox 7">
            <a:extLst>
              <a:ext uri="{FF2B5EF4-FFF2-40B4-BE49-F238E27FC236}">
                <a16:creationId xmlns:a16="http://schemas.microsoft.com/office/drawing/2014/main" id="{41AC4F47-5500-D434-60D6-E9472D3539EB}"/>
              </a:ext>
            </a:extLst>
          </p:cNvPr>
          <p:cNvSpPr txBox="1"/>
          <p:nvPr/>
        </p:nvSpPr>
        <p:spPr>
          <a:xfrm>
            <a:off x="477417" y="1388398"/>
            <a:ext cx="2457449" cy="923330"/>
          </a:xfrm>
          <a:prstGeom prst="rect">
            <a:avLst/>
          </a:prstGeom>
          <a:noFill/>
        </p:spPr>
        <p:txBody>
          <a:bodyPr wrap="square" rtlCol="0">
            <a:spAutoFit/>
          </a:bodyPr>
          <a:lstStyle/>
          <a:p>
            <a:r>
              <a:rPr lang="en-US" dirty="0">
                <a:latin typeface="David" panose="020E0502060401010101" pitchFamily="34" charset="-79"/>
                <a:cs typeface="David" panose="020E0502060401010101" pitchFamily="34" charset="-79"/>
              </a:rPr>
              <a:t>Existing surveys usually focus on specific types of ICS cyber attacks. [4]</a:t>
            </a:r>
            <a:endParaRPr lang="ru-RU" dirty="0">
              <a:cs typeface="David" panose="020E0502060401010101" pitchFamily="34" charset="-79"/>
            </a:endParaRPr>
          </a:p>
        </p:txBody>
      </p:sp>
    </p:spTree>
    <p:extLst>
      <p:ext uri="{BB962C8B-B14F-4D97-AF65-F5344CB8AC3E}">
        <p14:creationId xmlns:p14="http://schemas.microsoft.com/office/powerpoint/2010/main" val="353897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B3D6236-2CF8-80E7-1FEA-606316EF92E4}"/>
              </a:ext>
            </a:extLst>
          </p:cNvPr>
          <p:cNvSpPr>
            <a:spLocks noGrp="1"/>
          </p:cNvSpPr>
          <p:nvPr>
            <p:ph type="title"/>
          </p:nvPr>
        </p:nvSpPr>
        <p:spPr>
          <a:xfrm>
            <a:off x="339436" y="0"/>
            <a:ext cx="10515600" cy="1325563"/>
          </a:xfrm>
        </p:spPr>
        <p:txBody>
          <a:bodyPr>
            <a:normAutofit/>
          </a:bodyPr>
          <a:lstStyle/>
          <a:p>
            <a:r>
              <a:rPr lang="en-US" sz="3200" b="1" u="sng" dirty="0">
                <a:latin typeface="David" panose="020E0502060401010101" pitchFamily="34" charset="-79"/>
                <a:cs typeface="David" panose="020E0502060401010101" pitchFamily="34" charset="-79"/>
              </a:rPr>
              <a:t>Table of Content:</a:t>
            </a:r>
            <a:endParaRPr lang="ru-RU" sz="3200" b="1" u="sng" dirty="0">
              <a:cs typeface="David" panose="020E0502060401010101" pitchFamily="34" charset="-79"/>
            </a:endParaRPr>
          </a:p>
        </p:txBody>
      </p:sp>
      <p:sp>
        <p:nvSpPr>
          <p:cNvPr id="3" name="Объект 2">
            <a:extLst>
              <a:ext uri="{FF2B5EF4-FFF2-40B4-BE49-F238E27FC236}">
                <a16:creationId xmlns:a16="http://schemas.microsoft.com/office/drawing/2014/main" id="{DE1A6FE1-DF6D-26C5-092D-DE7AB4742D7F}"/>
              </a:ext>
            </a:extLst>
          </p:cNvPr>
          <p:cNvSpPr>
            <a:spLocks noGrp="1"/>
          </p:cNvSpPr>
          <p:nvPr>
            <p:ph idx="1"/>
          </p:nvPr>
        </p:nvSpPr>
        <p:spPr>
          <a:xfrm>
            <a:off x="838200" y="1654564"/>
            <a:ext cx="10515600" cy="5141232"/>
          </a:xfrm>
        </p:spPr>
        <p:txBody>
          <a:bodyPr>
            <a:normAutofit fontScale="92500" lnSpcReduction="20000"/>
          </a:bodyPr>
          <a:lstStyle/>
          <a:p>
            <a:pPr marL="0" indent="0">
              <a:buNone/>
            </a:pPr>
            <a:r>
              <a:rPr lang="en-US" dirty="0">
                <a:latin typeface="David" panose="020E0502060401010101" pitchFamily="34" charset="-79"/>
                <a:cs typeface="David" panose="020E0502060401010101" pitchFamily="34" charset="-79"/>
              </a:rPr>
              <a:t>Abstract</a:t>
            </a:r>
          </a:p>
          <a:p>
            <a:pPr marL="514350" indent="-514350">
              <a:buAutoNum type="arabicPeriod"/>
            </a:pPr>
            <a:r>
              <a:rPr lang="en-US" dirty="0">
                <a:latin typeface="David" panose="020E0502060401010101" pitchFamily="34" charset="-79"/>
                <a:cs typeface="David" panose="020E0502060401010101" pitchFamily="34" charset="-79"/>
              </a:rPr>
              <a:t>Introduction</a:t>
            </a:r>
          </a:p>
          <a:p>
            <a:pPr marL="514350" indent="-514350">
              <a:buAutoNum type="arabicPeriod"/>
            </a:pPr>
            <a:r>
              <a:rPr lang="en-US" dirty="0">
                <a:latin typeface="David" panose="020E0502060401010101" pitchFamily="34" charset="-79"/>
                <a:cs typeface="David" panose="020E0502060401010101" pitchFamily="34" charset="-79"/>
              </a:rPr>
              <a:t>Background</a:t>
            </a:r>
          </a:p>
          <a:p>
            <a:pPr marL="971550" lvl="1" indent="-514350">
              <a:buAutoNum type="arabicPeriod"/>
            </a:pPr>
            <a:r>
              <a:rPr lang="en-US" dirty="0">
                <a:latin typeface="David" panose="020E0502060401010101" pitchFamily="34" charset="-79"/>
                <a:cs typeface="David" panose="020E0502060401010101" pitchFamily="34" charset="-79"/>
              </a:rPr>
              <a:t>ICS</a:t>
            </a:r>
          </a:p>
          <a:p>
            <a:pPr marL="971550" lvl="1" indent="-514350">
              <a:buAutoNum type="arabicPeriod"/>
            </a:pPr>
            <a:r>
              <a:rPr lang="en-US" dirty="0">
                <a:latin typeface="David" panose="020E0502060401010101" pitchFamily="34" charset="-79"/>
                <a:cs typeface="David" panose="020E0502060401010101" pitchFamily="34" charset="-79"/>
              </a:rPr>
              <a:t>SNN</a:t>
            </a:r>
          </a:p>
          <a:p>
            <a:pPr marL="971550" lvl="1" indent="-514350">
              <a:buAutoNum type="arabicPeriod"/>
            </a:pPr>
            <a:r>
              <a:rPr lang="en-US" dirty="0">
                <a:latin typeface="David" panose="020E0502060401010101" pitchFamily="34" charset="-79"/>
                <a:cs typeface="David" panose="020E0502060401010101" pitchFamily="34" charset="-79"/>
              </a:rPr>
              <a:t>Anomaly Detection</a:t>
            </a:r>
          </a:p>
          <a:p>
            <a:pPr marL="514350" indent="-514350">
              <a:buAutoNum type="arabicPeriod"/>
            </a:pPr>
            <a:r>
              <a:rPr lang="en-US" dirty="0">
                <a:latin typeface="David" panose="020E0502060401010101" pitchFamily="34" charset="-79"/>
                <a:cs typeface="David" panose="020E0502060401010101" pitchFamily="34" charset="-79"/>
              </a:rPr>
              <a:t>Related Work</a:t>
            </a:r>
          </a:p>
          <a:p>
            <a:pPr marL="514350" indent="-514350">
              <a:buAutoNum type="arabicPeriod"/>
            </a:pPr>
            <a:r>
              <a:rPr lang="en-US" dirty="0">
                <a:cs typeface="David" panose="020E0502060401010101" pitchFamily="34" charset="-79"/>
              </a:rPr>
              <a:t>Next Steps</a:t>
            </a:r>
          </a:p>
          <a:p>
            <a:pPr marL="514350" indent="-514350">
              <a:buAutoNum type="arabicPeriod"/>
            </a:pPr>
            <a:r>
              <a:rPr lang="en-US" dirty="0">
                <a:cs typeface="David" panose="020E0502060401010101" pitchFamily="34" charset="-79"/>
              </a:rPr>
              <a:t>References</a:t>
            </a:r>
          </a:p>
          <a:p>
            <a:pPr marL="514350" indent="-514350">
              <a:buAutoNum type="arabicPeriod"/>
            </a:pPr>
            <a:endParaRPr lang="en-US" dirty="0">
              <a:cs typeface="David" panose="020E0502060401010101" pitchFamily="34" charset="-79"/>
            </a:endParaRPr>
          </a:p>
          <a:p>
            <a:pPr marL="0" indent="0">
              <a:buNone/>
            </a:pPr>
            <a:endParaRPr lang="en-US" dirty="0">
              <a:cs typeface="David" panose="020E0502060401010101" pitchFamily="34" charset="-79"/>
            </a:endParaRPr>
          </a:p>
          <a:p>
            <a:pPr marL="0" indent="0">
              <a:buNone/>
            </a:pPr>
            <a:endParaRPr lang="en-US" dirty="0">
              <a:cs typeface="David" panose="020E0502060401010101" pitchFamily="34" charset="-79"/>
            </a:endParaRPr>
          </a:p>
          <a:p>
            <a:pPr marL="0" indent="0">
              <a:buNone/>
            </a:pPr>
            <a:r>
              <a:rPr lang="en-US" dirty="0">
                <a:cs typeface="David" panose="020E0502060401010101" pitchFamily="34" charset="-79"/>
              </a:rPr>
              <a:t> </a:t>
            </a:r>
          </a:p>
        </p:txBody>
      </p:sp>
      <p:sp>
        <p:nvSpPr>
          <p:cNvPr id="4" name="Номер слайда 3">
            <a:extLst>
              <a:ext uri="{FF2B5EF4-FFF2-40B4-BE49-F238E27FC236}">
                <a16:creationId xmlns:a16="http://schemas.microsoft.com/office/drawing/2014/main" id="{8A679D28-CE77-2CDC-0F6A-D589408E5517}"/>
              </a:ext>
            </a:extLst>
          </p:cNvPr>
          <p:cNvSpPr>
            <a:spLocks noGrp="1"/>
          </p:cNvSpPr>
          <p:nvPr>
            <p:ph type="sldNum" sz="quarter" idx="12"/>
          </p:nvPr>
        </p:nvSpPr>
        <p:spPr>
          <a:xfrm>
            <a:off x="8111836" y="6169314"/>
            <a:ext cx="2743200" cy="365125"/>
          </a:xfrm>
        </p:spPr>
        <p:txBody>
          <a:bodyPr/>
          <a:lstStyle/>
          <a:p>
            <a:fld id="{F24B233F-10FA-4F2A-9FE0-7EA78E198623}" type="slidenum">
              <a:rPr lang="ru-RU" smtClean="0"/>
              <a:t>2</a:t>
            </a:fld>
            <a:endParaRPr lang="ru-RU"/>
          </a:p>
        </p:txBody>
      </p:sp>
    </p:spTree>
    <p:extLst>
      <p:ext uri="{BB962C8B-B14F-4D97-AF65-F5344CB8AC3E}">
        <p14:creationId xmlns:p14="http://schemas.microsoft.com/office/powerpoint/2010/main" val="2286267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2D5B4-FA69-F29F-4BB2-49902DF4AB6F}"/>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B1FF65DC-7AD0-8C42-2609-1BD61216C3A0}"/>
              </a:ext>
            </a:extLst>
          </p:cNvPr>
          <p:cNvSpPr>
            <a:spLocks noGrp="1"/>
          </p:cNvSpPr>
          <p:nvPr>
            <p:ph type="sldNum" sz="quarter" idx="12"/>
          </p:nvPr>
        </p:nvSpPr>
        <p:spPr/>
        <p:txBody>
          <a:bodyPr/>
          <a:lstStyle/>
          <a:p>
            <a:fld id="{F24B233F-10FA-4F2A-9FE0-7EA78E198623}" type="slidenum">
              <a:rPr lang="ru-RU" smtClean="0"/>
              <a:t>20</a:t>
            </a:fld>
            <a:endParaRPr lang="ru-RU"/>
          </a:p>
        </p:txBody>
      </p:sp>
      <p:sp>
        <p:nvSpPr>
          <p:cNvPr id="7" name="Заголовок 1">
            <a:extLst>
              <a:ext uri="{FF2B5EF4-FFF2-40B4-BE49-F238E27FC236}">
                <a16:creationId xmlns:a16="http://schemas.microsoft.com/office/drawing/2014/main" id="{68F3F648-889E-ADF7-FDC4-DE82ECE69FE4}"/>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Related Work:</a:t>
            </a:r>
            <a:endParaRPr lang="ru-RU" sz="3200" b="1" u="sng" dirty="0">
              <a:cs typeface="David" panose="020E0502060401010101" pitchFamily="34" charset="-79"/>
            </a:endParaRPr>
          </a:p>
        </p:txBody>
      </p:sp>
      <p:sp>
        <p:nvSpPr>
          <p:cNvPr id="5" name="Объект 4">
            <a:extLst>
              <a:ext uri="{FF2B5EF4-FFF2-40B4-BE49-F238E27FC236}">
                <a16:creationId xmlns:a16="http://schemas.microsoft.com/office/drawing/2014/main" id="{9594F032-3DC8-E258-2452-13D477CD9DC1}"/>
              </a:ext>
            </a:extLst>
          </p:cNvPr>
          <p:cNvSpPr>
            <a:spLocks noGrp="1"/>
          </p:cNvSpPr>
          <p:nvPr>
            <p:ph idx="1"/>
          </p:nvPr>
        </p:nvSpPr>
        <p:spPr>
          <a:xfrm>
            <a:off x="477417" y="1479550"/>
            <a:ext cx="3764383" cy="4648200"/>
          </a:xfrm>
        </p:spPr>
        <p:txBody>
          <a:bodyPr>
            <a:normAutofit/>
          </a:bodyPr>
          <a:lstStyle/>
          <a:p>
            <a:pPr marL="0" indent="0">
              <a:buNone/>
            </a:pPr>
            <a:r>
              <a:rPr lang="en-US" sz="1400" b="1" dirty="0">
                <a:latin typeface="David" panose="020E0502060401010101" pitchFamily="34" charset="-79"/>
                <a:cs typeface="David" panose="020E0502060401010101" pitchFamily="34" charset="-79"/>
              </a:rPr>
              <a:t>Spike coding</a:t>
            </a:r>
          </a:p>
          <a:p>
            <a:pPr marL="0" indent="0">
              <a:buNone/>
            </a:pPr>
            <a:r>
              <a:rPr lang="en-US" sz="1400" dirty="0">
                <a:latin typeface="David" panose="020E0502060401010101" pitchFamily="34" charset="-79"/>
                <a:cs typeface="David" panose="020E0502060401010101" pitchFamily="34" charset="-79"/>
              </a:rPr>
              <a:t> There are many different schemes for the use of spike timing information in neural computation. Because of the nature of this paper, we’ll only cover two models here: the spike response and the integrate-and-fire model. Both are instances of the general threshold-fire model.[12]</a:t>
            </a:r>
            <a:endParaRPr lang="ru-RU" sz="1400" dirty="0">
              <a:cs typeface="David" panose="020E0502060401010101" pitchFamily="34" charset="-79"/>
            </a:endParaRPr>
          </a:p>
        </p:txBody>
      </p:sp>
      <p:pic>
        <p:nvPicPr>
          <p:cNvPr id="9" name="Рисунок 8">
            <a:extLst>
              <a:ext uri="{FF2B5EF4-FFF2-40B4-BE49-F238E27FC236}">
                <a16:creationId xmlns:a16="http://schemas.microsoft.com/office/drawing/2014/main" id="{9860F822-E6D5-26C1-9BB8-6952A96C6702}"/>
              </a:ext>
            </a:extLst>
          </p:cNvPr>
          <p:cNvPicPr>
            <a:picLocks noChangeAspect="1"/>
          </p:cNvPicPr>
          <p:nvPr/>
        </p:nvPicPr>
        <p:blipFill>
          <a:blip r:embed="rId2"/>
          <a:srcRect l="36354" t="25278" r="24688" b="39537"/>
          <a:stretch/>
        </p:blipFill>
        <p:spPr>
          <a:xfrm>
            <a:off x="4375150" y="725616"/>
            <a:ext cx="7339433" cy="3728589"/>
          </a:xfrm>
          <a:prstGeom prst="rect">
            <a:avLst/>
          </a:prstGeom>
        </p:spPr>
      </p:pic>
    </p:spTree>
    <p:extLst>
      <p:ext uri="{BB962C8B-B14F-4D97-AF65-F5344CB8AC3E}">
        <p14:creationId xmlns:p14="http://schemas.microsoft.com/office/powerpoint/2010/main" val="111495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83635-1B5F-57E6-B686-D29B56D35948}"/>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9E7A4463-436D-D647-56B7-1E2155A874B1}"/>
              </a:ext>
            </a:extLst>
          </p:cNvPr>
          <p:cNvSpPr>
            <a:spLocks noGrp="1"/>
          </p:cNvSpPr>
          <p:nvPr>
            <p:ph type="sldNum" sz="quarter" idx="12"/>
          </p:nvPr>
        </p:nvSpPr>
        <p:spPr/>
        <p:txBody>
          <a:bodyPr/>
          <a:lstStyle/>
          <a:p>
            <a:fld id="{F24B233F-10FA-4F2A-9FE0-7EA78E198623}" type="slidenum">
              <a:rPr lang="ru-RU" smtClean="0"/>
              <a:t>21</a:t>
            </a:fld>
            <a:endParaRPr lang="ru-RU" dirty="0"/>
          </a:p>
        </p:txBody>
      </p:sp>
      <p:sp>
        <p:nvSpPr>
          <p:cNvPr id="7" name="Заголовок 1">
            <a:extLst>
              <a:ext uri="{FF2B5EF4-FFF2-40B4-BE49-F238E27FC236}">
                <a16:creationId xmlns:a16="http://schemas.microsoft.com/office/drawing/2014/main" id="{0448A8CB-6A56-445D-9675-A3BB0F225221}"/>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Related Work:</a:t>
            </a:r>
            <a:endParaRPr lang="ru-RU" sz="3200" b="1" u="sng" dirty="0">
              <a:cs typeface="David" panose="020E0502060401010101" pitchFamily="34" charset="-79"/>
            </a:endParaRPr>
          </a:p>
        </p:txBody>
      </p:sp>
      <p:sp>
        <p:nvSpPr>
          <p:cNvPr id="5" name="Объект 4">
            <a:extLst>
              <a:ext uri="{FF2B5EF4-FFF2-40B4-BE49-F238E27FC236}">
                <a16:creationId xmlns:a16="http://schemas.microsoft.com/office/drawing/2014/main" id="{70CAA6D8-523C-2CB8-0BF9-A8183C1D7A2D}"/>
              </a:ext>
            </a:extLst>
          </p:cNvPr>
          <p:cNvSpPr>
            <a:spLocks noGrp="1"/>
          </p:cNvSpPr>
          <p:nvPr>
            <p:ph idx="1"/>
          </p:nvPr>
        </p:nvSpPr>
        <p:spPr>
          <a:xfrm>
            <a:off x="477417" y="1388398"/>
            <a:ext cx="10515600" cy="4351338"/>
          </a:xfrm>
        </p:spPr>
        <p:txBody>
          <a:bodyPr>
            <a:normAutofit/>
          </a:bodyPr>
          <a:lstStyle/>
          <a:p>
            <a:pPr marL="0" indent="0">
              <a:buNone/>
            </a:pPr>
            <a:r>
              <a:rPr lang="en-US" sz="1400" b="1" dirty="0">
                <a:latin typeface="David" panose="020E0502060401010101" pitchFamily="34" charset="-79"/>
                <a:cs typeface="David" panose="020E0502060401010101" pitchFamily="34" charset="-79"/>
              </a:rPr>
              <a:t>Short-term memory neurons </a:t>
            </a:r>
          </a:p>
          <a:p>
            <a:pPr marL="0" indent="0">
              <a:buNone/>
            </a:pPr>
            <a:r>
              <a:rPr lang="en-US" sz="1400" dirty="0">
                <a:latin typeface="David" panose="020E0502060401010101" pitchFamily="34" charset="-79"/>
                <a:cs typeface="David" panose="020E0502060401010101" pitchFamily="34" charset="-79"/>
              </a:rPr>
              <a:t>Analysis of neural networks has always been difficult and is even more so in a spatial-temporal domain as with networks of spiking neurons.</a:t>
            </a:r>
          </a:p>
          <a:p>
            <a:pPr marL="0" indent="0">
              <a:buNone/>
            </a:pPr>
            <a:r>
              <a:rPr lang="en-US" sz="1400" dirty="0">
                <a:latin typeface="David" panose="020E0502060401010101" pitchFamily="34" charset="-79"/>
                <a:cs typeface="David" panose="020E0502060401010101" pitchFamily="34" charset="-79"/>
              </a:rPr>
              <a:t>For normal operation 4 the model is still quite realistic, while analysis is been made easier. Due to the ‘bad’ memory of this model these are called ‘short term memory’ neurons. [12]</a:t>
            </a:r>
          </a:p>
          <a:p>
            <a:pPr marL="0" indent="0">
              <a:buNone/>
            </a:pPr>
            <a:endParaRPr lang="ru-RU" sz="1400" dirty="0">
              <a:cs typeface="David" panose="020E0502060401010101" pitchFamily="34" charset="-79"/>
            </a:endParaRPr>
          </a:p>
        </p:txBody>
      </p:sp>
      <p:pic>
        <p:nvPicPr>
          <p:cNvPr id="3" name="Рисунок 2">
            <a:extLst>
              <a:ext uri="{FF2B5EF4-FFF2-40B4-BE49-F238E27FC236}">
                <a16:creationId xmlns:a16="http://schemas.microsoft.com/office/drawing/2014/main" id="{70269C9E-D61E-207C-8A2C-FEBA8DA0F207}"/>
              </a:ext>
            </a:extLst>
          </p:cNvPr>
          <p:cNvPicPr>
            <a:picLocks noChangeAspect="1"/>
          </p:cNvPicPr>
          <p:nvPr/>
        </p:nvPicPr>
        <p:blipFill>
          <a:blip r:embed="rId2"/>
          <a:srcRect l="27604" t="45185" r="44844" b="20245"/>
          <a:stretch/>
        </p:blipFill>
        <p:spPr>
          <a:xfrm>
            <a:off x="2242717" y="3429000"/>
            <a:ext cx="3359150" cy="2370802"/>
          </a:xfrm>
          <a:prstGeom prst="rect">
            <a:avLst/>
          </a:prstGeom>
        </p:spPr>
      </p:pic>
      <p:pic>
        <p:nvPicPr>
          <p:cNvPr id="8" name="Рисунок 7">
            <a:extLst>
              <a:ext uri="{FF2B5EF4-FFF2-40B4-BE49-F238E27FC236}">
                <a16:creationId xmlns:a16="http://schemas.microsoft.com/office/drawing/2014/main" id="{68A462FD-4769-8E5A-A4C9-478CB435E30F}"/>
              </a:ext>
            </a:extLst>
          </p:cNvPr>
          <p:cNvPicPr>
            <a:picLocks noChangeAspect="1"/>
          </p:cNvPicPr>
          <p:nvPr/>
        </p:nvPicPr>
        <p:blipFill>
          <a:blip r:embed="rId2"/>
          <a:srcRect l="55156" t="36551" r="15104" b="21297"/>
          <a:stretch/>
        </p:blipFill>
        <p:spPr>
          <a:xfrm>
            <a:off x="5601867" y="2908964"/>
            <a:ext cx="3625850" cy="2890838"/>
          </a:xfrm>
          <a:prstGeom prst="rect">
            <a:avLst/>
          </a:prstGeom>
        </p:spPr>
      </p:pic>
      <p:sp>
        <p:nvSpPr>
          <p:cNvPr id="9" name="TextBox 8">
            <a:extLst>
              <a:ext uri="{FF2B5EF4-FFF2-40B4-BE49-F238E27FC236}">
                <a16:creationId xmlns:a16="http://schemas.microsoft.com/office/drawing/2014/main" id="{7348EDF7-AB0B-2964-57FA-30241E806803}"/>
              </a:ext>
            </a:extLst>
          </p:cNvPr>
          <p:cNvSpPr txBox="1"/>
          <p:nvPr/>
        </p:nvSpPr>
        <p:spPr>
          <a:xfrm>
            <a:off x="8502650" y="5739736"/>
            <a:ext cx="559769" cy="369332"/>
          </a:xfrm>
          <a:prstGeom prst="rect">
            <a:avLst/>
          </a:prstGeom>
          <a:noFill/>
        </p:spPr>
        <p:txBody>
          <a:bodyPr wrap="none" rtlCol="0">
            <a:spAutoFit/>
          </a:bodyPr>
          <a:lstStyle/>
          <a:p>
            <a:r>
              <a:rPr lang="en-US" dirty="0"/>
              <a:t>[12]</a:t>
            </a:r>
            <a:endParaRPr lang="ru-RU" dirty="0"/>
          </a:p>
        </p:txBody>
      </p:sp>
    </p:spTree>
    <p:extLst>
      <p:ext uri="{BB962C8B-B14F-4D97-AF65-F5344CB8AC3E}">
        <p14:creationId xmlns:p14="http://schemas.microsoft.com/office/powerpoint/2010/main" val="290856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7A1FE-E4EB-D557-EBE2-4D48D6C46239}"/>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65074FD5-D37B-6C17-73D2-DF67CD9D0A66}"/>
              </a:ext>
            </a:extLst>
          </p:cNvPr>
          <p:cNvSpPr>
            <a:spLocks noGrp="1"/>
          </p:cNvSpPr>
          <p:nvPr>
            <p:ph type="sldNum" sz="quarter" idx="12"/>
          </p:nvPr>
        </p:nvSpPr>
        <p:spPr/>
        <p:txBody>
          <a:bodyPr/>
          <a:lstStyle/>
          <a:p>
            <a:fld id="{F24B233F-10FA-4F2A-9FE0-7EA78E198623}" type="slidenum">
              <a:rPr lang="ru-RU" smtClean="0"/>
              <a:t>22</a:t>
            </a:fld>
            <a:endParaRPr lang="ru-RU"/>
          </a:p>
        </p:txBody>
      </p:sp>
      <p:sp>
        <p:nvSpPr>
          <p:cNvPr id="7" name="Заголовок 1">
            <a:extLst>
              <a:ext uri="{FF2B5EF4-FFF2-40B4-BE49-F238E27FC236}">
                <a16:creationId xmlns:a16="http://schemas.microsoft.com/office/drawing/2014/main" id="{4DB4EC46-5F7A-5028-70C5-A52AB7A0C5FF}"/>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Methodology and Next Steps:</a:t>
            </a:r>
            <a:endParaRPr lang="ru-RU" sz="3200" b="1" u="sng" dirty="0">
              <a:cs typeface="David" panose="020E0502060401010101" pitchFamily="34" charset="-79"/>
            </a:endParaRPr>
          </a:p>
        </p:txBody>
      </p:sp>
      <p:sp>
        <p:nvSpPr>
          <p:cNvPr id="5" name="Объект 4">
            <a:extLst>
              <a:ext uri="{FF2B5EF4-FFF2-40B4-BE49-F238E27FC236}">
                <a16:creationId xmlns:a16="http://schemas.microsoft.com/office/drawing/2014/main" id="{B468C3D1-A2B3-3697-5EF5-2D25FB8A6A27}"/>
              </a:ext>
            </a:extLst>
          </p:cNvPr>
          <p:cNvSpPr>
            <a:spLocks noGrp="1"/>
          </p:cNvSpPr>
          <p:nvPr>
            <p:ph idx="1"/>
          </p:nvPr>
        </p:nvSpPr>
        <p:spPr>
          <a:xfrm>
            <a:off x="477417" y="1388398"/>
            <a:ext cx="10515600" cy="4351338"/>
          </a:xfrm>
        </p:spPr>
        <p:txBody>
          <a:bodyPr>
            <a:normAutofit fontScale="55000" lnSpcReduction="20000"/>
          </a:bodyPr>
          <a:lstStyle/>
          <a:p>
            <a:pPr>
              <a:buNone/>
            </a:pPr>
            <a:r>
              <a:rPr lang="en-US" dirty="0"/>
              <a:t>To investigate the potential of Spiking Neural Networks (SNNs) for anomaly detection in Industrial Control Systems (ICS), the following methodological approach will be taken:</a:t>
            </a:r>
          </a:p>
          <a:p>
            <a:pPr>
              <a:buFont typeface="+mj-lt"/>
              <a:buAutoNum type="arabicPeriod"/>
            </a:pPr>
            <a:r>
              <a:rPr lang="en-US" b="1" dirty="0"/>
              <a:t>Review of Anomaly Detection Algorithms</a:t>
            </a:r>
            <a:endParaRPr lang="en-US" dirty="0"/>
          </a:p>
          <a:p>
            <a:pPr marL="742950" lvl="1" indent="-285750">
              <a:buFont typeface="+mj-lt"/>
              <a:buAutoNum type="arabicPeriod"/>
            </a:pPr>
            <a:r>
              <a:rPr lang="en-US" dirty="0"/>
              <a:t>Analyze existing anomaly detection methods used in ICS.</a:t>
            </a:r>
          </a:p>
          <a:p>
            <a:pPr marL="742950" lvl="1" indent="-285750">
              <a:buFont typeface="+mj-lt"/>
              <a:buAutoNum type="arabicPeriod"/>
            </a:pPr>
            <a:r>
              <a:rPr lang="en-US" dirty="0"/>
              <a:t>Identify the strengths and weaknesses of traditional techniques, including rule-based, statistical, and ML/DL-based approaches.</a:t>
            </a:r>
          </a:p>
          <a:p>
            <a:pPr>
              <a:buFont typeface="+mj-lt"/>
              <a:buAutoNum type="arabicPeriod"/>
            </a:pPr>
            <a:r>
              <a:rPr lang="en-US" b="1" dirty="0"/>
              <a:t>Selection of Machine Learning (ML) and Deep Learning (DL) Techniques</a:t>
            </a:r>
            <a:endParaRPr lang="en-US" dirty="0"/>
          </a:p>
          <a:p>
            <a:pPr marL="742950" lvl="1" indent="-285750">
              <a:buFont typeface="+mj-lt"/>
              <a:buAutoNum type="arabicPeriod"/>
            </a:pPr>
            <a:r>
              <a:rPr lang="en-US" dirty="0"/>
              <a:t>Evaluate different ML and DL algorithms that have been applied to ICS security.</a:t>
            </a:r>
          </a:p>
          <a:p>
            <a:pPr marL="742950" lvl="1" indent="-285750">
              <a:buFont typeface="+mj-lt"/>
              <a:buAutoNum type="arabicPeriod"/>
            </a:pPr>
            <a:r>
              <a:rPr lang="en-US" dirty="0"/>
              <a:t>Compare these methods to determine their suitability for real-time anomaly detection.</a:t>
            </a:r>
          </a:p>
          <a:p>
            <a:pPr>
              <a:buFont typeface="+mj-lt"/>
              <a:buAutoNum type="arabicPeriod"/>
            </a:pPr>
            <a:r>
              <a:rPr lang="en-US" b="1" dirty="0"/>
              <a:t>Dataset Exploration and Selection</a:t>
            </a:r>
            <a:endParaRPr lang="en-US" dirty="0"/>
          </a:p>
          <a:p>
            <a:pPr marL="742950" lvl="1" indent="-285750">
              <a:buFont typeface="+mj-lt"/>
              <a:buAutoNum type="arabicPeriod"/>
            </a:pPr>
            <a:r>
              <a:rPr lang="en-US" dirty="0"/>
              <a:t>Search for publicly available datasets containing real or simulated ICS anomalies.</a:t>
            </a:r>
          </a:p>
          <a:p>
            <a:pPr marL="742950" lvl="1" indent="-285750">
              <a:buFont typeface="+mj-lt"/>
              <a:buAutoNum type="arabicPeriod"/>
            </a:pPr>
            <a:r>
              <a:rPr lang="en-US" dirty="0"/>
              <a:t>Assess the quality and diversity of these datasets to ensure a reliable evaluation.</a:t>
            </a:r>
          </a:p>
          <a:p>
            <a:pPr>
              <a:buFont typeface="+mj-lt"/>
              <a:buAutoNum type="arabicPeriod"/>
            </a:pPr>
            <a:r>
              <a:rPr lang="en-US" b="1" dirty="0"/>
              <a:t>Implementation of SNN-Based Anomaly Detection</a:t>
            </a:r>
            <a:endParaRPr lang="en-US" dirty="0"/>
          </a:p>
          <a:p>
            <a:pPr marL="742950" lvl="1" indent="-285750">
              <a:buFont typeface="+mj-lt"/>
              <a:buAutoNum type="arabicPeriod"/>
            </a:pPr>
            <a:r>
              <a:rPr lang="en-US" dirty="0"/>
              <a:t>Identify and obtain an existing SNN framework suitable for anomaly detection.</a:t>
            </a:r>
          </a:p>
          <a:p>
            <a:pPr marL="742950" lvl="1" indent="-285750">
              <a:buFont typeface="+mj-lt"/>
              <a:buAutoNum type="arabicPeriod"/>
            </a:pPr>
            <a:r>
              <a:rPr lang="en-US" dirty="0"/>
              <a:t>Train and fine-tune the model using the selected datasets.</a:t>
            </a:r>
          </a:p>
          <a:p>
            <a:pPr>
              <a:buFont typeface="+mj-lt"/>
              <a:buAutoNum type="arabicPeriod"/>
            </a:pPr>
            <a:r>
              <a:rPr lang="en-US" b="1" dirty="0"/>
              <a:t>Experimental Evaluation and Performance Analysis</a:t>
            </a:r>
            <a:endParaRPr lang="en-US" dirty="0"/>
          </a:p>
          <a:p>
            <a:pPr marL="742950" lvl="1" indent="-285750">
              <a:buFont typeface="+mj-lt"/>
              <a:buAutoNum type="arabicPeriod"/>
            </a:pPr>
            <a:r>
              <a:rPr lang="en-US" dirty="0"/>
              <a:t>Compare the accuracy, efficiency, and generalization capability of SNN with conventional anomaly detection models.</a:t>
            </a:r>
          </a:p>
          <a:p>
            <a:pPr marL="742950" lvl="1" indent="-285750">
              <a:buFont typeface="+mj-lt"/>
              <a:buAutoNum type="arabicPeriod"/>
            </a:pPr>
            <a:r>
              <a:rPr lang="en-US" dirty="0"/>
              <a:t>Assess the impact of noise, data imbalance, and adversarial attacks on detection performance.</a:t>
            </a:r>
          </a:p>
          <a:p>
            <a:r>
              <a:rPr lang="en-US" dirty="0"/>
              <a:t>By following this structured methodology, the study aims to determine whether SNNs can provide a robust and efficient alternative to traditional ICS anomaly detection approaches.</a:t>
            </a:r>
          </a:p>
        </p:txBody>
      </p:sp>
    </p:spTree>
    <p:extLst>
      <p:ext uri="{BB962C8B-B14F-4D97-AF65-F5344CB8AC3E}">
        <p14:creationId xmlns:p14="http://schemas.microsoft.com/office/powerpoint/2010/main" val="326518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290E6-031A-A44A-0D26-D649C9534A6F}"/>
            </a:ext>
          </a:extLst>
        </p:cNvPr>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FEEAFA5F-F953-7956-FF34-A22B4E15976D}"/>
              </a:ext>
            </a:extLst>
          </p:cNvPr>
          <p:cNvSpPr>
            <a:spLocks noGrp="1"/>
          </p:cNvSpPr>
          <p:nvPr>
            <p:ph type="sldNum" sz="quarter" idx="12"/>
          </p:nvPr>
        </p:nvSpPr>
        <p:spPr/>
        <p:txBody>
          <a:bodyPr/>
          <a:lstStyle/>
          <a:p>
            <a:fld id="{F24B233F-10FA-4F2A-9FE0-7EA78E198623}" type="slidenum">
              <a:rPr lang="ru-RU" smtClean="0"/>
              <a:t>23</a:t>
            </a:fld>
            <a:endParaRPr lang="ru-RU" dirty="0"/>
          </a:p>
        </p:txBody>
      </p:sp>
      <p:sp>
        <p:nvSpPr>
          <p:cNvPr id="7" name="Заголовок 1">
            <a:extLst>
              <a:ext uri="{FF2B5EF4-FFF2-40B4-BE49-F238E27FC236}">
                <a16:creationId xmlns:a16="http://schemas.microsoft.com/office/drawing/2014/main" id="{29BAA992-B575-6C10-4AA9-68CFF96F7E1D}"/>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Methodology and Next Steps:</a:t>
            </a:r>
            <a:endParaRPr lang="ru-RU" sz="3200" b="1" u="sng" dirty="0">
              <a:cs typeface="David" panose="020E0502060401010101" pitchFamily="34" charset="-79"/>
            </a:endParaRPr>
          </a:p>
        </p:txBody>
      </p:sp>
      <p:sp>
        <p:nvSpPr>
          <p:cNvPr id="5" name="Объект 4">
            <a:extLst>
              <a:ext uri="{FF2B5EF4-FFF2-40B4-BE49-F238E27FC236}">
                <a16:creationId xmlns:a16="http://schemas.microsoft.com/office/drawing/2014/main" id="{679B7D17-5C27-CB8D-2451-D76416F852EB}"/>
              </a:ext>
            </a:extLst>
          </p:cNvPr>
          <p:cNvSpPr>
            <a:spLocks noGrp="1"/>
          </p:cNvSpPr>
          <p:nvPr>
            <p:ph idx="1"/>
          </p:nvPr>
        </p:nvSpPr>
        <p:spPr>
          <a:xfrm>
            <a:off x="477417" y="1388398"/>
            <a:ext cx="10515600" cy="4351338"/>
          </a:xfrm>
        </p:spPr>
        <p:txBody>
          <a:bodyPr>
            <a:normAutofit/>
          </a:bodyPr>
          <a:lstStyle/>
          <a:p>
            <a:pPr>
              <a:buNone/>
            </a:pPr>
            <a:r>
              <a:rPr lang="en-US" sz="1800" dirty="0"/>
              <a:t>Also, we found a huge library called SNN-torch.</a:t>
            </a:r>
          </a:p>
          <a:p>
            <a:pPr>
              <a:buNone/>
            </a:pPr>
            <a:r>
              <a:rPr lang="en-US" sz="1800" dirty="0"/>
              <a:t>Now our main goal is to learn 7 lessons course by the creators of this library. </a:t>
            </a:r>
          </a:p>
          <a:p>
            <a:pPr>
              <a:buNone/>
            </a:pPr>
            <a:r>
              <a:rPr lang="en-US" sz="1800" dirty="0"/>
              <a:t>We trained our first SNN on the MNIST dataset. Now it can work exactly as a CNN. </a:t>
            </a:r>
          </a:p>
          <a:p>
            <a:pPr>
              <a:buNone/>
            </a:pPr>
            <a:r>
              <a:rPr lang="en-US" sz="1800" dirty="0"/>
              <a:t>Below you can see a short video of how spikes identify the number ‘3’ (test) after we trained our SNN.[14]</a:t>
            </a:r>
          </a:p>
        </p:txBody>
      </p:sp>
      <p:pic>
        <p:nvPicPr>
          <p:cNvPr id="2" name="загруженное">
            <a:hlinkClick r:id="" action="ppaction://media"/>
            <a:extLst>
              <a:ext uri="{FF2B5EF4-FFF2-40B4-BE49-F238E27FC236}">
                <a16:creationId xmlns:a16="http://schemas.microsoft.com/office/drawing/2014/main" id="{7FA0FD80-AB12-85D9-B452-67E9FF58B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03217" y="3945602"/>
            <a:ext cx="4064000" cy="3048000"/>
          </a:xfrm>
          <a:prstGeom prst="rect">
            <a:avLst/>
          </a:prstGeom>
        </p:spPr>
      </p:pic>
    </p:spTree>
    <p:extLst>
      <p:ext uri="{BB962C8B-B14F-4D97-AF65-F5344CB8AC3E}">
        <p14:creationId xmlns:p14="http://schemas.microsoft.com/office/powerpoint/2010/main" val="34162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4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2"/>
                </p:tgtEl>
              </p:cMediaNode>
            </p:video>
            <p:seq concurrent="1" nextAc="seek">
              <p:cTn id="18" restart="whenNotActive" fill="hold" evtFilter="cancelBubble" nodeType="interactiveSeq">
                <p:stCondLst>
                  <p:cond evt="onClick" delay="0">
                    <p:tgtEl>
                      <p:spTgt spid="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9FE67B-D04C-A914-B3C3-278FC623DCE9}"/>
              </a:ext>
            </a:extLst>
          </p:cNvPr>
          <p:cNvSpPr>
            <a:spLocks noGrp="1"/>
          </p:cNvSpPr>
          <p:nvPr>
            <p:ph type="title"/>
          </p:nvPr>
        </p:nvSpPr>
        <p:spPr>
          <a:xfrm>
            <a:off x="303245" y="91427"/>
            <a:ext cx="10515600" cy="1325563"/>
          </a:xfrm>
        </p:spPr>
        <p:txBody>
          <a:bodyPr>
            <a:normAutofit/>
          </a:bodyPr>
          <a:lstStyle/>
          <a:p>
            <a:r>
              <a:rPr lang="en-US" sz="3200" b="1" u="sng" dirty="0">
                <a:latin typeface="Calisto MT" panose="02040603050505030304" pitchFamily="18" charset="0"/>
                <a:cs typeface="David" panose="020E0502060401010101" pitchFamily="34" charset="-79"/>
              </a:rPr>
              <a:t>References:</a:t>
            </a:r>
            <a:endParaRPr lang="ru-RU" sz="3200" b="1" u="sng" dirty="0">
              <a:cs typeface="David" panose="020E0502060401010101" pitchFamily="34" charset="-79"/>
            </a:endParaRPr>
          </a:p>
        </p:txBody>
      </p:sp>
      <p:sp>
        <p:nvSpPr>
          <p:cNvPr id="3" name="Объект 2">
            <a:extLst>
              <a:ext uri="{FF2B5EF4-FFF2-40B4-BE49-F238E27FC236}">
                <a16:creationId xmlns:a16="http://schemas.microsoft.com/office/drawing/2014/main" id="{BEC7A4DA-8A4D-0572-4CB5-ABCCFDD928A6}"/>
              </a:ext>
            </a:extLst>
          </p:cNvPr>
          <p:cNvSpPr>
            <a:spLocks noGrp="1"/>
          </p:cNvSpPr>
          <p:nvPr>
            <p:ph idx="1"/>
          </p:nvPr>
        </p:nvSpPr>
        <p:spPr>
          <a:xfrm>
            <a:off x="303245" y="1253331"/>
            <a:ext cx="10515600" cy="4351338"/>
          </a:xfrm>
        </p:spPr>
        <p:txBody>
          <a:bodyPr>
            <a:normAutofit/>
          </a:bodyPr>
          <a:lstStyle/>
          <a:p>
            <a:r>
              <a:rPr lang="en-US" sz="1000" dirty="0"/>
              <a:t>[1] K. Stouffer, S. Lightman, V. Pillitteri, M. Abrams, and A. Hahn, </a:t>
            </a:r>
            <a:r>
              <a:rPr lang="en-US" sz="1000" i="1" dirty="0"/>
              <a:t>Guide to Industrial Control Systems (ICS) Security: Supervisory Control and Data Acquisition (SCADA) Systems, Distributed Control Systems (DCS), and Other Control System Configurations such as Programmable Logic Controllers (PLC)</a:t>
            </a:r>
            <a:r>
              <a:rPr lang="en-US" sz="1000" dirty="0"/>
              <a:t>, NIST Special Publication 800-82, Rev. 2 (Initial Public Draft), National Institute of Standards and Technology, 2014.</a:t>
            </a:r>
            <a:endParaRPr lang="ru-RU" sz="1000" dirty="0"/>
          </a:p>
          <a:p>
            <a:r>
              <a:rPr lang="en-US" sz="1000" dirty="0"/>
              <a:t>[2] Y. Hu, A. Yang, H. Li, Y. Sun, and L. Sun, “A survey of intrusion detection on industrial control systems,” </a:t>
            </a:r>
            <a:r>
              <a:rPr lang="en-US" sz="1000" i="1" dirty="0"/>
              <a:t>International Journal of Cyber Security and Digital Forensics</a:t>
            </a:r>
            <a:r>
              <a:rPr lang="en-US" sz="1000" dirty="0"/>
              <a:t>, first published online Aug. 17, 2018.</a:t>
            </a:r>
            <a:endParaRPr lang="ru-RU" sz="1000" dirty="0"/>
          </a:p>
          <a:p>
            <a:r>
              <a:rPr lang="en-US" sz="1000" dirty="0"/>
              <a:t>[3] W. Knowles, D. Prince, D. Hutchison, J. F. P. </a:t>
            </a:r>
            <a:r>
              <a:rPr lang="en-US" sz="1000" dirty="0" err="1"/>
              <a:t>Disso</a:t>
            </a:r>
            <a:r>
              <a:rPr lang="en-US" sz="1000" dirty="0"/>
              <a:t>, and K. Jones, “A survey of cyber security management in industrial control systems,” </a:t>
            </a:r>
            <a:r>
              <a:rPr lang="en-US" sz="1000" i="1" dirty="0"/>
              <a:t>Computers &amp; Security</a:t>
            </a:r>
            <a:r>
              <a:rPr lang="en-US" sz="1000" dirty="0"/>
              <a:t>, Mar. 2015.</a:t>
            </a:r>
          </a:p>
          <a:p>
            <a:r>
              <a:rPr lang="en-US" sz="1000" dirty="0"/>
              <a:t>[4] A. M. Y. Koay, R. K. L. Ko, H. </a:t>
            </a:r>
            <a:r>
              <a:rPr lang="en-US" sz="1000" dirty="0" err="1"/>
              <a:t>Hettema</a:t>
            </a:r>
            <a:r>
              <a:rPr lang="en-US" sz="1000" dirty="0"/>
              <a:t>, and K. Radke, “Machine learning in industrial control system (ICS) security: Current landscape, opportunities and challenges,”.</a:t>
            </a:r>
            <a:r>
              <a:rPr lang="ru-RU" sz="1000" dirty="0"/>
              <a:t> </a:t>
            </a:r>
            <a:r>
              <a:rPr lang="en-US" sz="1000" dirty="0"/>
              <a:t>May, 2022. p.380(p.4 pdf)</a:t>
            </a:r>
            <a:endParaRPr lang="ru-RU" sz="1000" dirty="0"/>
          </a:p>
          <a:p>
            <a:r>
              <a:rPr lang="en-US" sz="1000" dirty="0"/>
              <a:t>[5] Chandola, V., Banerjee, A., and Kumar, V. 2009. Anomaly detection: A survey. ACM </a:t>
            </a:r>
            <a:r>
              <a:rPr lang="en-US" sz="1000" dirty="0" err="1"/>
              <a:t>Comput</a:t>
            </a:r>
            <a:r>
              <a:rPr lang="en-US" sz="1000" dirty="0"/>
              <a:t>. </a:t>
            </a:r>
            <a:r>
              <a:rPr lang="en-US" sz="1000" dirty="0" err="1"/>
              <a:t>Surv</a:t>
            </a:r>
            <a:r>
              <a:rPr lang="en-US" sz="1000" dirty="0"/>
              <a:t>. 41, 3, Article 15 (July 2009), 58 pages. DOI=10.1145/1541880.1541882 </a:t>
            </a:r>
            <a:r>
              <a:rPr lang="en-US" sz="1000" dirty="0">
                <a:hlinkClick r:id="rId2"/>
              </a:rPr>
              <a:t>http://doi.acm.org/10.1145/1541880.1541882</a:t>
            </a:r>
            <a:endParaRPr lang="en-US" sz="1000" dirty="0"/>
          </a:p>
          <a:p>
            <a:r>
              <a:rPr lang="en-US" sz="1000" dirty="0"/>
              <a:t>[6] </a:t>
            </a:r>
            <a:r>
              <a:rPr lang="en-US" sz="1000" dirty="0" err="1"/>
              <a:t>Guansong</a:t>
            </a:r>
            <a:r>
              <a:rPr lang="en-US" sz="1000" dirty="0"/>
              <a:t> Pang, Chunhua Shen, </a:t>
            </a:r>
            <a:r>
              <a:rPr lang="en-US" sz="1000" dirty="0" err="1"/>
              <a:t>Longbing</a:t>
            </a:r>
            <a:r>
              <a:rPr lang="en-US" sz="1000" dirty="0"/>
              <a:t> Cao, and Anton van den Hengel. 2021. Deep Learning for Anomaly Detection: A Review. ACM </a:t>
            </a:r>
            <a:r>
              <a:rPr lang="en-US" sz="1000" dirty="0" err="1"/>
              <a:t>Comput</a:t>
            </a:r>
            <a:r>
              <a:rPr lang="en-US" sz="1000" dirty="0"/>
              <a:t>. </a:t>
            </a:r>
            <a:r>
              <a:rPr lang="en-US" sz="1000" dirty="0" err="1"/>
              <a:t>Surv</a:t>
            </a:r>
            <a:r>
              <a:rPr lang="en-US" sz="1000" dirty="0"/>
              <a:t>. 54, 2, Article 38 (March 2021), 38 pages. https://doi.org/10.1145/3439950</a:t>
            </a:r>
          </a:p>
          <a:p>
            <a:r>
              <a:rPr lang="en-US" sz="1000" dirty="0"/>
              <a:t>[7] </a:t>
            </a:r>
            <a:r>
              <a:rPr lang="en-US" sz="1000" dirty="0" err="1"/>
              <a:t>Antiy</a:t>
            </a:r>
            <a:r>
              <a:rPr lang="en-US" sz="1000" dirty="0"/>
              <a:t> Security Response. (2016, March 16). </a:t>
            </a:r>
            <a:r>
              <a:rPr lang="en-US" sz="1000" i="1" dirty="0"/>
              <a:t>Comprehensive Analysis Report on Ukraine Power System Attacks</a:t>
            </a:r>
            <a:r>
              <a:rPr lang="en-US" sz="1000" dirty="0"/>
              <a:t>.</a:t>
            </a:r>
          </a:p>
          <a:p>
            <a:r>
              <a:rPr lang="en-US" sz="1000" dirty="0"/>
              <a:t>[8] </a:t>
            </a:r>
            <a:r>
              <a:rPr lang="en-US" sz="1000" dirty="0">
                <a:hlinkClick r:id="rId3"/>
              </a:rPr>
              <a:t>https://www.ncsc.gov.bh/en/cyberwiser/ics.html</a:t>
            </a:r>
            <a:endParaRPr lang="ru-RU" sz="1000" dirty="0"/>
          </a:p>
          <a:p>
            <a:r>
              <a:rPr lang="en-US" sz="1000" dirty="0"/>
              <a:t>[9] </a:t>
            </a:r>
            <a:r>
              <a:rPr lang="en-US" sz="1000" dirty="0">
                <a:hlinkClick r:id="rId4"/>
              </a:rPr>
              <a:t>https://www.trendmicro.com/en_us/research/22/c/an-in-depth-look-at-ics-vulnerabilities-part-1.html</a:t>
            </a:r>
            <a:endParaRPr lang="en-US" sz="1000" dirty="0"/>
          </a:p>
          <a:p>
            <a:r>
              <a:rPr lang="en-US" sz="1000" dirty="0"/>
              <a:t>[10]</a:t>
            </a:r>
            <a:r>
              <a:rPr lang="ru-RU" sz="1000" dirty="0"/>
              <a:t> </a:t>
            </a:r>
            <a:r>
              <a:rPr lang="en-US" sz="1000" dirty="0"/>
              <a:t>J. D. Nunes, M. Carvalho, D. Carneiro, and J. S. Cardoso, “Spiking neural networks: A survey,” </a:t>
            </a:r>
            <a:r>
              <a:rPr lang="en-US" sz="1000" i="1" dirty="0"/>
              <a:t>IEEE Access</a:t>
            </a:r>
            <a:r>
              <a:rPr lang="en-US" sz="1000" dirty="0"/>
              <a:t>, vol. 10, Jun. 2022, </a:t>
            </a:r>
            <a:r>
              <a:rPr lang="en-US" sz="1000" dirty="0" err="1"/>
              <a:t>doi</a:t>
            </a:r>
            <a:r>
              <a:rPr lang="en-US" sz="1000" dirty="0"/>
              <a:t>: 10.1109/ACCESS.2022.3179968.</a:t>
            </a:r>
          </a:p>
          <a:p>
            <a:r>
              <a:rPr lang="en-US" sz="1000" dirty="0"/>
              <a:t>[11] F. </a:t>
            </a:r>
            <a:r>
              <a:rPr lang="en-US" sz="1000" dirty="0" err="1"/>
              <a:t>Ponulak</a:t>
            </a:r>
            <a:r>
              <a:rPr lang="en-US" sz="1000" dirty="0"/>
              <a:t> and A. </a:t>
            </a:r>
            <a:r>
              <a:rPr lang="en-US" sz="1000" dirty="0" err="1"/>
              <a:t>Kasiński</a:t>
            </a:r>
            <a:r>
              <a:rPr lang="en-US" sz="1000" dirty="0"/>
              <a:t>, “Introduction to spiking neural networks: Information processing, learning and applications,” </a:t>
            </a:r>
            <a:r>
              <a:rPr lang="en-US" sz="1000" i="1" dirty="0"/>
              <a:t>Acta </a:t>
            </a:r>
            <a:r>
              <a:rPr lang="en-US" sz="1000" i="1" dirty="0" err="1"/>
              <a:t>Neurobiologiae</a:t>
            </a:r>
            <a:r>
              <a:rPr lang="en-US" sz="1000" i="1" dirty="0"/>
              <a:t> </a:t>
            </a:r>
            <a:r>
              <a:rPr lang="en-US" sz="1000" i="1" dirty="0" err="1"/>
              <a:t>Experimentalis</a:t>
            </a:r>
            <a:r>
              <a:rPr lang="en-US" sz="1000" dirty="0"/>
              <a:t>, vol. 71, pp. 409–433, 2011.</a:t>
            </a:r>
            <a:endParaRPr lang="ru-RU" sz="1000" dirty="0"/>
          </a:p>
          <a:p>
            <a:r>
              <a:rPr lang="en-US" sz="1000" dirty="0"/>
              <a:t>[12]  J. Vreeken, </a:t>
            </a:r>
            <a:r>
              <a:rPr lang="en-US" sz="1000" i="1" dirty="0"/>
              <a:t>Spiking Neural Networks: An Introduction</a:t>
            </a:r>
            <a:r>
              <a:rPr lang="en-US" sz="1000" dirty="0"/>
              <a:t>, 2003.</a:t>
            </a:r>
          </a:p>
          <a:p>
            <a:r>
              <a:rPr lang="en-US" sz="1000" dirty="0"/>
              <a:t>[13] SWAT: A Spiking Neural Network Training Algorithm for Classification Problems John J. Wade, Liam J. McDaid, Jose A. Santos, and Heather M. Sayers</a:t>
            </a:r>
          </a:p>
          <a:p>
            <a:r>
              <a:rPr lang="en-US" sz="1000" dirty="0"/>
              <a:t>[14] https://snntorch.readthedocs.io/</a:t>
            </a:r>
            <a:endParaRPr lang="ru-RU" sz="1000" dirty="0"/>
          </a:p>
        </p:txBody>
      </p:sp>
      <p:sp>
        <p:nvSpPr>
          <p:cNvPr id="4" name="Номер слайда 3">
            <a:extLst>
              <a:ext uri="{FF2B5EF4-FFF2-40B4-BE49-F238E27FC236}">
                <a16:creationId xmlns:a16="http://schemas.microsoft.com/office/drawing/2014/main" id="{ECE20C21-FFDD-FE5E-0804-9F157879B49C}"/>
              </a:ext>
            </a:extLst>
          </p:cNvPr>
          <p:cNvSpPr>
            <a:spLocks noGrp="1"/>
          </p:cNvSpPr>
          <p:nvPr>
            <p:ph type="sldNum" sz="quarter" idx="12"/>
          </p:nvPr>
        </p:nvSpPr>
        <p:spPr/>
        <p:txBody>
          <a:bodyPr/>
          <a:lstStyle/>
          <a:p>
            <a:fld id="{F24B233F-10FA-4F2A-9FE0-7EA78E198623}" type="slidenum">
              <a:rPr lang="ru-RU" smtClean="0"/>
              <a:t>24</a:t>
            </a:fld>
            <a:endParaRPr lang="ru-RU"/>
          </a:p>
        </p:txBody>
      </p:sp>
    </p:spTree>
    <p:extLst>
      <p:ext uri="{BB962C8B-B14F-4D97-AF65-F5344CB8AC3E}">
        <p14:creationId xmlns:p14="http://schemas.microsoft.com/office/powerpoint/2010/main" val="462836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7F3799-2D82-3C1E-47B0-846AC31CB8B6}"/>
              </a:ext>
            </a:extLst>
          </p:cNvPr>
          <p:cNvSpPr>
            <a:spLocks noGrp="1"/>
          </p:cNvSpPr>
          <p:nvPr>
            <p:ph type="title"/>
          </p:nvPr>
        </p:nvSpPr>
        <p:spPr>
          <a:xfrm>
            <a:off x="249381" y="0"/>
            <a:ext cx="10515600" cy="1325563"/>
          </a:xfrm>
        </p:spPr>
        <p:txBody>
          <a:bodyPr/>
          <a:lstStyle/>
          <a:p>
            <a:r>
              <a:rPr lang="en-US" sz="3200" b="1" u="sng" dirty="0">
                <a:latin typeface="David" panose="020E0502060401010101" pitchFamily="34" charset="-79"/>
                <a:cs typeface="David" panose="020E0502060401010101" pitchFamily="34" charset="-79"/>
              </a:rPr>
              <a:t>Abstract</a:t>
            </a:r>
            <a:r>
              <a:rPr lang="en-US" b="1" dirty="0">
                <a:latin typeface="David" panose="020E0502060401010101" pitchFamily="34" charset="-79"/>
                <a:cs typeface="David" panose="020E0502060401010101" pitchFamily="34" charset="-79"/>
              </a:rPr>
              <a:t>:</a:t>
            </a:r>
            <a:endParaRPr lang="ru-RU" b="1" dirty="0">
              <a:cs typeface="David" panose="020E0502060401010101" pitchFamily="34" charset="-79"/>
            </a:endParaRPr>
          </a:p>
        </p:txBody>
      </p:sp>
      <p:sp>
        <p:nvSpPr>
          <p:cNvPr id="3" name="Объект 2">
            <a:extLst>
              <a:ext uri="{FF2B5EF4-FFF2-40B4-BE49-F238E27FC236}">
                <a16:creationId xmlns:a16="http://schemas.microsoft.com/office/drawing/2014/main" id="{241A69A2-69D0-1E9F-1927-2E63A4DA8CE3}"/>
              </a:ext>
            </a:extLst>
          </p:cNvPr>
          <p:cNvSpPr>
            <a:spLocks noGrp="1"/>
          </p:cNvSpPr>
          <p:nvPr>
            <p:ph idx="1"/>
          </p:nvPr>
        </p:nvSpPr>
        <p:spPr>
          <a:xfrm>
            <a:off x="249381" y="1184996"/>
            <a:ext cx="11942619" cy="2292211"/>
          </a:xfrm>
        </p:spPr>
        <p:txBody>
          <a:bodyPr>
            <a:normAutofit/>
          </a:bodyPr>
          <a:lstStyle/>
          <a:p>
            <a:pPr>
              <a:buNone/>
            </a:pPr>
            <a:r>
              <a:rPr lang="en-US" sz="2400" dirty="0">
                <a:latin typeface="David" panose="020E0502060401010101" pitchFamily="34" charset="-79"/>
                <a:cs typeface="David" panose="020E0502060401010101" pitchFamily="34" charset="-79"/>
              </a:rPr>
              <a:t>   Industrial Control Systems (ICS) are essential for managing critical infrastructure, including power grids, water treatment plants, and manufacturing facilities. However, their increasing connectivity to external networks exposes them to cyber threats and operational anomalies. Traditional anomaly detection methods, such as statistical models and machine learning algorithms, often struggle with high-dimensional data, adaptive adversaries, and real-time processing constraints.</a:t>
            </a:r>
          </a:p>
          <a:p>
            <a:pPr marL="0" indent="0">
              <a:buNone/>
            </a:pPr>
            <a:endParaRPr lang="ru-RU" sz="2400" dirty="0">
              <a:cs typeface="David" panose="020E0502060401010101" pitchFamily="34" charset="-79"/>
            </a:endParaRPr>
          </a:p>
        </p:txBody>
      </p:sp>
      <p:sp>
        <p:nvSpPr>
          <p:cNvPr id="4" name="Номер слайда 3">
            <a:extLst>
              <a:ext uri="{FF2B5EF4-FFF2-40B4-BE49-F238E27FC236}">
                <a16:creationId xmlns:a16="http://schemas.microsoft.com/office/drawing/2014/main" id="{BBF81AD9-68FC-0BAB-7D97-045FD49300B2}"/>
              </a:ext>
            </a:extLst>
          </p:cNvPr>
          <p:cNvSpPr>
            <a:spLocks noGrp="1"/>
          </p:cNvSpPr>
          <p:nvPr>
            <p:ph type="sldNum" sz="quarter" idx="12"/>
          </p:nvPr>
        </p:nvSpPr>
        <p:spPr/>
        <p:txBody>
          <a:bodyPr/>
          <a:lstStyle/>
          <a:p>
            <a:fld id="{F24B233F-10FA-4F2A-9FE0-7EA78E198623}" type="slidenum">
              <a:rPr lang="ru-RU" smtClean="0"/>
              <a:t>3</a:t>
            </a:fld>
            <a:endParaRPr lang="ru-RU"/>
          </a:p>
        </p:txBody>
      </p:sp>
      <p:pic>
        <p:nvPicPr>
          <p:cNvPr id="10" name="Рисунок 9">
            <a:extLst>
              <a:ext uri="{FF2B5EF4-FFF2-40B4-BE49-F238E27FC236}">
                <a16:creationId xmlns:a16="http://schemas.microsoft.com/office/drawing/2014/main" id="{8025CCA6-4127-50AC-88F1-8D81BE826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423" y="3653859"/>
            <a:ext cx="4703678" cy="3067616"/>
          </a:xfrm>
          <a:prstGeom prst="rect">
            <a:avLst/>
          </a:prstGeom>
        </p:spPr>
      </p:pic>
      <p:pic>
        <p:nvPicPr>
          <p:cNvPr id="11" name="Рисунок 10">
            <a:extLst>
              <a:ext uri="{FF2B5EF4-FFF2-40B4-BE49-F238E27FC236}">
                <a16:creationId xmlns:a16="http://schemas.microsoft.com/office/drawing/2014/main" id="{688C3514-5885-568F-9419-54B28DD05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06" y="3850433"/>
            <a:ext cx="5318473" cy="2656839"/>
          </a:xfrm>
          <a:prstGeom prst="rect">
            <a:avLst/>
          </a:prstGeom>
        </p:spPr>
      </p:pic>
    </p:spTree>
    <p:extLst>
      <p:ext uri="{BB962C8B-B14F-4D97-AF65-F5344CB8AC3E}">
        <p14:creationId xmlns:p14="http://schemas.microsoft.com/office/powerpoint/2010/main" val="88440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a:extLst>
              <a:ext uri="{FF2B5EF4-FFF2-40B4-BE49-F238E27FC236}">
                <a16:creationId xmlns:a16="http://schemas.microsoft.com/office/drawing/2014/main" id="{B5379F85-4D94-4F67-1025-0F605F058A24}"/>
              </a:ext>
            </a:extLst>
          </p:cNvPr>
          <p:cNvSpPr>
            <a:spLocks noGrp="1"/>
          </p:cNvSpPr>
          <p:nvPr>
            <p:ph type="sldNum" sz="quarter" idx="12"/>
          </p:nvPr>
        </p:nvSpPr>
        <p:spPr/>
        <p:txBody>
          <a:bodyPr/>
          <a:lstStyle/>
          <a:p>
            <a:fld id="{F24B233F-10FA-4F2A-9FE0-7EA78E198623}" type="slidenum">
              <a:rPr lang="ru-RU" smtClean="0"/>
              <a:t>4</a:t>
            </a:fld>
            <a:endParaRPr lang="ru-RU"/>
          </a:p>
        </p:txBody>
      </p:sp>
      <p:sp>
        <p:nvSpPr>
          <p:cNvPr id="9" name="Объект 8">
            <a:extLst>
              <a:ext uri="{FF2B5EF4-FFF2-40B4-BE49-F238E27FC236}">
                <a16:creationId xmlns:a16="http://schemas.microsoft.com/office/drawing/2014/main" id="{27E586FE-0798-5A34-F12F-8568A8499076}"/>
              </a:ext>
            </a:extLst>
          </p:cNvPr>
          <p:cNvSpPr>
            <a:spLocks noGrp="1"/>
          </p:cNvSpPr>
          <p:nvPr>
            <p:ph idx="1"/>
          </p:nvPr>
        </p:nvSpPr>
        <p:spPr>
          <a:xfrm>
            <a:off x="446314" y="1045029"/>
            <a:ext cx="5780315" cy="2208243"/>
          </a:xfrm>
        </p:spPr>
        <p:txBody>
          <a:bodyPr>
            <a:normAutofit/>
          </a:bodyPr>
          <a:lstStyle/>
          <a:p>
            <a:pPr marL="0" indent="0">
              <a:buNone/>
            </a:pPr>
            <a:r>
              <a:rPr lang="en-US" sz="2000" dirty="0">
                <a:latin typeface="David" panose="020E0502060401010101" pitchFamily="34" charset="-79"/>
                <a:cs typeface="David" panose="020E0502060401010101" pitchFamily="34" charset="-79"/>
              </a:rPr>
              <a:t>Spiking Neural Networks (SNN) offer a biologically inspired approach to anomaly detection, leveraging event-driven computations and temporal coding to enhance efficiency and adaptability. </a:t>
            </a:r>
            <a:endParaRPr lang="ru-RU" sz="2000" dirty="0">
              <a:cs typeface="David" panose="020E0502060401010101" pitchFamily="34" charset="-79"/>
            </a:endParaRPr>
          </a:p>
        </p:txBody>
      </p:sp>
      <p:pic>
        <p:nvPicPr>
          <p:cNvPr id="10" name="Объект 5">
            <a:extLst>
              <a:ext uri="{FF2B5EF4-FFF2-40B4-BE49-F238E27FC236}">
                <a16:creationId xmlns:a16="http://schemas.microsoft.com/office/drawing/2014/main" id="{BACE3114-69D1-4145-BB2C-8FC4B5C2D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4" y="3728969"/>
            <a:ext cx="3552441" cy="2368294"/>
          </a:xfrm>
          <a:prstGeom prst="rect">
            <a:avLst/>
          </a:prstGeom>
        </p:spPr>
      </p:pic>
      <p:sp>
        <p:nvSpPr>
          <p:cNvPr id="14" name="TextBox 13">
            <a:extLst>
              <a:ext uri="{FF2B5EF4-FFF2-40B4-BE49-F238E27FC236}">
                <a16:creationId xmlns:a16="http://schemas.microsoft.com/office/drawing/2014/main" id="{CBEC4E94-D7B9-CD24-50EA-8A1FB9D4434F}"/>
              </a:ext>
            </a:extLst>
          </p:cNvPr>
          <p:cNvSpPr txBox="1"/>
          <p:nvPr/>
        </p:nvSpPr>
        <p:spPr>
          <a:xfrm>
            <a:off x="236376" y="390721"/>
            <a:ext cx="6096000" cy="584775"/>
          </a:xfrm>
          <a:prstGeom prst="rect">
            <a:avLst/>
          </a:prstGeom>
          <a:noFill/>
        </p:spPr>
        <p:txBody>
          <a:bodyPr wrap="square">
            <a:spAutoFit/>
          </a:bodyPr>
          <a:lstStyle/>
          <a:p>
            <a:r>
              <a:rPr lang="en-US" sz="3200" b="1" u="sng" dirty="0">
                <a:latin typeface="David" panose="020E0502060401010101" pitchFamily="34" charset="-79"/>
                <a:cs typeface="David" panose="020E0502060401010101" pitchFamily="34" charset="-79"/>
              </a:rPr>
              <a:t>Abstract</a:t>
            </a:r>
            <a:r>
              <a:rPr lang="en-US" sz="3200" b="1" dirty="0">
                <a:latin typeface="David" panose="020E0502060401010101" pitchFamily="34" charset="-79"/>
                <a:cs typeface="David" panose="020E0502060401010101" pitchFamily="34" charset="-79"/>
              </a:rPr>
              <a:t>:</a:t>
            </a:r>
            <a:endParaRPr lang="ru-RU" sz="3200" dirty="0"/>
          </a:p>
        </p:txBody>
      </p:sp>
      <p:sp>
        <p:nvSpPr>
          <p:cNvPr id="16" name="TextBox 15">
            <a:extLst>
              <a:ext uri="{FF2B5EF4-FFF2-40B4-BE49-F238E27FC236}">
                <a16:creationId xmlns:a16="http://schemas.microsoft.com/office/drawing/2014/main" id="{D5C46C92-1A68-FC46-644C-3C3BB1823547}"/>
              </a:ext>
            </a:extLst>
          </p:cNvPr>
          <p:cNvSpPr txBox="1"/>
          <p:nvPr/>
        </p:nvSpPr>
        <p:spPr>
          <a:xfrm>
            <a:off x="4553340" y="4170617"/>
            <a:ext cx="6375918" cy="2296661"/>
          </a:xfrm>
          <a:prstGeom prst="rect">
            <a:avLst/>
          </a:prstGeom>
          <a:noFill/>
        </p:spPr>
        <p:txBody>
          <a:bodyPr wrap="square">
            <a:spAutoFit/>
          </a:bodyPr>
          <a:lstStyle/>
          <a:p>
            <a:r>
              <a:rPr lang="en-US" sz="2000" dirty="0">
                <a:latin typeface="David" panose="020E0502060401010101" pitchFamily="34" charset="-79"/>
                <a:cs typeface="David" panose="020E0502060401010101" pitchFamily="34" charset="-79"/>
              </a:rPr>
              <a:t>This literature review explores existing methodologies for anomaly detection in ICS, evaluates the application of SNN in this domain, and identifies key challenges and opportunities for future research. By synthesizing findings from recent studies, this work aims to provide insights into the feasibility and effectiveness of SNN-based anomaly detection for securing industrial environments.</a:t>
            </a:r>
            <a:endParaRPr lang="ru-RU" sz="2000" dirty="0">
              <a:cs typeface="David" panose="020E0502060401010101" pitchFamily="34" charset="-79"/>
            </a:endParaRPr>
          </a:p>
        </p:txBody>
      </p:sp>
      <p:pic>
        <p:nvPicPr>
          <p:cNvPr id="18" name="Рисунок 17">
            <a:extLst>
              <a:ext uri="{FF2B5EF4-FFF2-40B4-BE49-F238E27FC236}">
                <a16:creationId xmlns:a16="http://schemas.microsoft.com/office/drawing/2014/main" id="{269ACDF4-FDCD-C985-B5DF-2858F402D4ED}"/>
              </a:ext>
            </a:extLst>
          </p:cNvPr>
          <p:cNvPicPr>
            <a:picLocks noChangeAspect="1"/>
          </p:cNvPicPr>
          <p:nvPr/>
        </p:nvPicPr>
        <p:blipFill>
          <a:blip r:embed="rId3">
            <a:extLst>
              <a:ext uri="{28A0092B-C50C-407E-A947-70E740481C1C}">
                <a14:useLocalDpi xmlns:a14="http://schemas.microsoft.com/office/drawing/2010/main" val="0"/>
              </a:ext>
            </a:extLst>
          </a:blip>
          <a:srcRect t="2609" r="460"/>
          <a:stretch/>
        </p:blipFill>
        <p:spPr>
          <a:xfrm>
            <a:off x="6412558" y="975496"/>
            <a:ext cx="4031507" cy="2895313"/>
          </a:xfrm>
          <a:prstGeom prst="rect">
            <a:avLst/>
          </a:prstGeom>
        </p:spPr>
      </p:pic>
    </p:spTree>
    <p:extLst>
      <p:ext uri="{BB962C8B-B14F-4D97-AF65-F5344CB8AC3E}">
        <p14:creationId xmlns:p14="http://schemas.microsoft.com/office/powerpoint/2010/main" val="380001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EED74-4774-507C-2274-9CEAC2B5E78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E4F2E088-5363-9D57-728E-155A5C6DA19D}"/>
              </a:ext>
            </a:extLst>
          </p:cNvPr>
          <p:cNvSpPr>
            <a:spLocks noGrp="1"/>
          </p:cNvSpPr>
          <p:nvPr>
            <p:ph type="title"/>
          </p:nvPr>
        </p:nvSpPr>
        <p:spPr>
          <a:xfrm>
            <a:off x="495300" y="76200"/>
            <a:ext cx="10515600" cy="1325563"/>
          </a:xfrm>
        </p:spPr>
        <p:txBody>
          <a:bodyPr>
            <a:normAutofit/>
          </a:bodyPr>
          <a:lstStyle/>
          <a:p>
            <a:r>
              <a:rPr lang="en-US" sz="3200" b="1" u="sng" dirty="0">
                <a:latin typeface="David" panose="020E0502060401010101" pitchFamily="34" charset="-79"/>
                <a:cs typeface="David" panose="020E0502060401010101" pitchFamily="34" charset="-79"/>
              </a:rPr>
              <a:t>Introduction</a:t>
            </a:r>
            <a:r>
              <a:rPr lang="en-US" sz="3200" b="1" dirty="0">
                <a:latin typeface="David" panose="020E0502060401010101" pitchFamily="34" charset="-79"/>
                <a:cs typeface="David" panose="020E0502060401010101" pitchFamily="34" charset="-79"/>
              </a:rPr>
              <a:t>:</a:t>
            </a:r>
            <a:endParaRPr lang="ru-RU" sz="3200" dirty="0"/>
          </a:p>
        </p:txBody>
      </p:sp>
      <p:sp>
        <p:nvSpPr>
          <p:cNvPr id="3" name="Объект 2">
            <a:extLst>
              <a:ext uri="{FF2B5EF4-FFF2-40B4-BE49-F238E27FC236}">
                <a16:creationId xmlns:a16="http://schemas.microsoft.com/office/drawing/2014/main" id="{41592F8C-C50B-C560-C342-A6DE61E48FC4}"/>
              </a:ext>
            </a:extLst>
          </p:cNvPr>
          <p:cNvSpPr>
            <a:spLocks noGrp="1"/>
          </p:cNvSpPr>
          <p:nvPr>
            <p:ph idx="1"/>
          </p:nvPr>
        </p:nvSpPr>
        <p:spPr>
          <a:xfrm>
            <a:off x="495300" y="2708275"/>
            <a:ext cx="4438650" cy="2746375"/>
          </a:xfrm>
        </p:spPr>
        <p:txBody>
          <a:bodyPr>
            <a:normAutofit/>
          </a:bodyPr>
          <a:lstStyle/>
          <a:p>
            <a:pPr marL="0" indent="0">
              <a:buNone/>
            </a:pPr>
            <a:r>
              <a:rPr lang="en-US" sz="1600" dirty="0">
                <a:latin typeface="David" panose="020E0502060401010101" pitchFamily="34" charset="-79"/>
                <a:cs typeface="David" panose="020E0502060401010101" pitchFamily="34" charset="-79"/>
              </a:rPr>
              <a:t>Industrial Control Systems (ICS) are the backbone of modern critical infrastructure, enabling automation and real-time monitoring in industries such as energy, water supply, and manufacturing. economic losses, and threats to public safety.</a:t>
            </a:r>
            <a:endParaRPr lang="ru-RU" sz="1600" dirty="0">
              <a:cs typeface="David" panose="020E0502060401010101" pitchFamily="34" charset="-79"/>
            </a:endParaRPr>
          </a:p>
        </p:txBody>
      </p:sp>
      <p:sp>
        <p:nvSpPr>
          <p:cNvPr id="4" name="Номер слайда 3">
            <a:extLst>
              <a:ext uri="{FF2B5EF4-FFF2-40B4-BE49-F238E27FC236}">
                <a16:creationId xmlns:a16="http://schemas.microsoft.com/office/drawing/2014/main" id="{76DA843A-A56C-1737-CD9A-F54C652A101F}"/>
              </a:ext>
            </a:extLst>
          </p:cNvPr>
          <p:cNvSpPr>
            <a:spLocks noGrp="1"/>
          </p:cNvSpPr>
          <p:nvPr>
            <p:ph type="sldNum" sz="quarter" idx="12"/>
          </p:nvPr>
        </p:nvSpPr>
        <p:spPr/>
        <p:txBody>
          <a:bodyPr/>
          <a:lstStyle/>
          <a:p>
            <a:fld id="{F24B233F-10FA-4F2A-9FE0-7EA78E198623}" type="slidenum">
              <a:rPr lang="ru-RU" smtClean="0"/>
              <a:t>5</a:t>
            </a:fld>
            <a:endParaRPr lang="ru-RU"/>
          </a:p>
        </p:txBody>
      </p:sp>
      <p:sp>
        <p:nvSpPr>
          <p:cNvPr id="5" name="TextBox 4">
            <a:extLst>
              <a:ext uri="{FF2B5EF4-FFF2-40B4-BE49-F238E27FC236}">
                <a16:creationId xmlns:a16="http://schemas.microsoft.com/office/drawing/2014/main" id="{C87C67C3-A9DE-9EB1-586D-5D3C27E43D0B}"/>
              </a:ext>
            </a:extLst>
          </p:cNvPr>
          <p:cNvSpPr txBox="1"/>
          <p:nvPr/>
        </p:nvSpPr>
        <p:spPr>
          <a:xfrm>
            <a:off x="495300" y="1201708"/>
            <a:ext cx="4945136" cy="400110"/>
          </a:xfrm>
          <a:prstGeom prst="rect">
            <a:avLst/>
          </a:prstGeom>
          <a:noFill/>
        </p:spPr>
        <p:txBody>
          <a:bodyPr wrap="none" rtlCol="0">
            <a:spAutoFit/>
          </a:bodyPr>
          <a:lstStyle/>
          <a:p>
            <a:r>
              <a:rPr lang="en-US" sz="2000" b="1" dirty="0">
                <a:latin typeface="Calisto MT" panose="02040603050505030304" pitchFamily="18" charset="0"/>
              </a:rPr>
              <a:t>The Growing Importance of ICS Security:</a:t>
            </a:r>
            <a:endParaRPr lang="ru-RU" sz="2000" b="1" dirty="0"/>
          </a:p>
        </p:txBody>
      </p:sp>
      <p:pic>
        <p:nvPicPr>
          <p:cNvPr id="9" name="Рисунок 8">
            <a:extLst>
              <a:ext uri="{FF2B5EF4-FFF2-40B4-BE49-F238E27FC236}">
                <a16:creationId xmlns:a16="http://schemas.microsoft.com/office/drawing/2014/main" id="{043A996A-78B2-2108-8457-CCDB5F2FC8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5836" y="2303462"/>
            <a:ext cx="5647289" cy="3151188"/>
          </a:xfrm>
          <a:prstGeom prst="rect">
            <a:avLst/>
          </a:prstGeom>
        </p:spPr>
      </p:pic>
    </p:spTree>
    <p:extLst>
      <p:ext uri="{BB962C8B-B14F-4D97-AF65-F5344CB8AC3E}">
        <p14:creationId xmlns:p14="http://schemas.microsoft.com/office/powerpoint/2010/main" val="402457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61D43DA-A829-C42D-DD81-6ECE02A142B7}"/>
              </a:ext>
            </a:extLst>
          </p:cNvPr>
          <p:cNvSpPr>
            <a:spLocks noGrp="1"/>
          </p:cNvSpPr>
          <p:nvPr>
            <p:ph type="title"/>
          </p:nvPr>
        </p:nvSpPr>
        <p:spPr>
          <a:xfrm>
            <a:off x="495300" y="76200"/>
            <a:ext cx="10515600" cy="1325563"/>
          </a:xfrm>
        </p:spPr>
        <p:txBody>
          <a:bodyPr>
            <a:normAutofit/>
          </a:bodyPr>
          <a:lstStyle/>
          <a:p>
            <a:r>
              <a:rPr lang="en-US" sz="3200" b="1" u="sng" dirty="0">
                <a:latin typeface="David" panose="020E0502060401010101" pitchFamily="34" charset="-79"/>
                <a:cs typeface="David" panose="020E0502060401010101" pitchFamily="34" charset="-79"/>
              </a:rPr>
              <a:t>Introduction</a:t>
            </a:r>
            <a:r>
              <a:rPr lang="en-US" sz="3200" b="1" dirty="0">
                <a:latin typeface="David" panose="020E0502060401010101" pitchFamily="34" charset="-79"/>
                <a:cs typeface="David" panose="020E0502060401010101" pitchFamily="34" charset="-79"/>
              </a:rPr>
              <a:t>:</a:t>
            </a:r>
            <a:endParaRPr lang="ru-RU" sz="3200" dirty="0"/>
          </a:p>
        </p:txBody>
      </p:sp>
      <p:pic>
        <p:nvPicPr>
          <p:cNvPr id="6" name="Объект 5">
            <a:extLst>
              <a:ext uri="{FF2B5EF4-FFF2-40B4-BE49-F238E27FC236}">
                <a16:creationId xmlns:a16="http://schemas.microsoft.com/office/drawing/2014/main" id="{297B9690-20B2-4828-2653-4659A07E2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885" y="1253331"/>
            <a:ext cx="7252230" cy="4351338"/>
          </a:xfrm>
        </p:spPr>
      </p:pic>
      <p:sp>
        <p:nvSpPr>
          <p:cNvPr id="4" name="Номер слайда 3">
            <a:extLst>
              <a:ext uri="{FF2B5EF4-FFF2-40B4-BE49-F238E27FC236}">
                <a16:creationId xmlns:a16="http://schemas.microsoft.com/office/drawing/2014/main" id="{D3C26C6A-5A22-D271-DF9A-90A023422E87}"/>
              </a:ext>
            </a:extLst>
          </p:cNvPr>
          <p:cNvSpPr>
            <a:spLocks noGrp="1"/>
          </p:cNvSpPr>
          <p:nvPr>
            <p:ph type="sldNum" sz="quarter" idx="12"/>
          </p:nvPr>
        </p:nvSpPr>
        <p:spPr/>
        <p:txBody>
          <a:bodyPr/>
          <a:lstStyle/>
          <a:p>
            <a:fld id="{F24B233F-10FA-4F2A-9FE0-7EA78E198623}" type="slidenum">
              <a:rPr lang="ru-RU" smtClean="0"/>
              <a:t>6</a:t>
            </a:fld>
            <a:endParaRPr lang="ru-RU"/>
          </a:p>
        </p:txBody>
      </p:sp>
    </p:spTree>
    <p:extLst>
      <p:ext uri="{BB962C8B-B14F-4D97-AF65-F5344CB8AC3E}">
        <p14:creationId xmlns:p14="http://schemas.microsoft.com/office/powerpoint/2010/main" val="2226340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49F0A-4B32-8137-D4C8-A2CAEA2A372E}"/>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8DCE0A-AD56-32CE-86E1-7C804469E9EE}"/>
              </a:ext>
            </a:extLst>
          </p:cNvPr>
          <p:cNvSpPr>
            <a:spLocks noGrp="1"/>
          </p:cNvSpPr>
          <p:nvPr>
            <p:ph type="title"/>
          </p:nvPr>
        </p:nvSpPr>
        <p:spPr>
          <a:xfrm>
            <a:off x="495300" y="76200"/>
            <a:ext cx="10515600" cy="1325563"/>
          </a:xfrm>
        </p:spPr>
        <p:txBody>
          <a:bodyPr>
            <a:normAutofit/>
          </a:bodyPr>
          <a:lstStyle/>
          <a:p>
            <a:r>
              <a:rPr lang="en-US" sz="3200" b="1" u="sng" dirty="0">
                <a:latin typeface="David" panose="020E0502060401010101" pitchFamily="34" charset="-79"/>
                <a:cs typeface="David" panose="020E0502060401010101" pitchFamily="34" charset="-79"/>
              </a:rPr>
              <a:t>Introduction</a:t>
            </a:r>
            <a:r>
              <a:rPr lang="en-US" sz="3200" b="1" dirty="0">
                <a:latin typeface="David" panose="020E0502060401010101" pitchFamily="34" charset="-79"/>
                <a:cs typeface="David" panose="020E0502060401010101" pitchFamily="34" charset="-79"/>
              </a:rPr>
              <a:t>:</a:t>
            </a:r>
            <a:endParaRPr lang="ru-RU" sz="3200" dirty="0"/>
          </a:p>
        </p:txBody>
      </p:sp>
      <p:sp>
        <p:nvSpPr>
          <p:cNvPr id="3" name="Объект 2">
            <a:extLst>
              <a:ext uri="{FF2B5EF4-FFF2-40B4-BE49-F238E27FC236}">
                <a16:creationId xmlns:a16="http://schemas.microsoft.com/office/drawing/2014/main" id="{4122899B-C57F-01CE-D766-9E3835B3808F}"/>
              </a:ext>
            </a:extLst>
          </p:cNvPr>
          <p:cNvSpPr>
            <a:spLocks noGrp="1"/>
          </p:cNvSpPr>
          <p:nvPr>
            <p:ph idx="1"/>
          </p:nvPr>
        </p:nvSpPr>
        <p:spPr>
          <a:xfrm>
            <a:off x="495300" y="1297781"/>
            <a:ext cx="10560050" cy="2581275"/>
          </a:xfrm>
        </p:spPr>
        <p:txBody>
          <a:bodyPr>
            <a:normAutofit/>
          </a:bodyPr>
          <a:lstStyle/>
          <a:p>
            <a:pPr>
              <a:buNone/>
            </a:pPr>
            <a:r>
              <a:rPr lang="en-US" sz="2000" b="1" dirty="0"/>
              <a:t>Challenges in Anomaly Detection for ICS</a:t>
            </a:r>
          </a:p>
        </p:txBody>
      </p:sp>
      <p:sp>
        <p:nvSpPr>
          <p:cNvPr id="4" name="Номер слайда 3">
            <a:extLst>
              <a:ext uri="{FF2B5EF4-FFF2-40B4-BE49-F238E27FC236}">
                <a16:creationId xmlns:a16="http://schemas.microsoft.com/office/drawing/2014/main" id="{B1D7504C-F38B-7FDF-815F-8278DD6AA90E}"/>
              </a:ext>
            </a:extLst>
          </p:cNvPr>
          <p:cNvSpPr>
            <a:spLocks noGrp="1"/>
          </p:cNvSpPr>
          <p:nvPr>
            <p:ph type="sldNum" sz="quarter" idx="12"/>
          </p:nvPr>
        </p:nvSpPr>
        <p:spPr/>
        <p:txBody>
          <a:bodyPr/>
          <a:lstStyle/>
          <a:p>
            <a:fld id="{F24B233F-10FA-4F2A-9FE0-7EA78E198623}" type="slidenum">
              <a:rPr lang="ru-RU" smtClean="0"/>
              <a:t>7</a:t>
            </a:fld>
            <a:endParaRPr lang="ru-RU"/>
          </a:p>
        </p:txBody>
      </p:sp>
      <p:pic>
        <p:nvPicPr>
          <p:cNvPr id="13" name="Рисунок 12">
            <a:extLst>
              <a:ext uri="{FF2B5EF4-FFF2-40B4-BE49-F238E27FC236}">
                <a16:creationId xmlns:a16="http://schemas.microsoft.com/office/drawing/2014/main" id="{3B11D4F0-8D7C-8978-7098-5297A9EC0E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874" y="2427514"/>
            <a:ext cx="6250725" cy="3920670"/>
          </a:xfrm>
          <a:prstGeom prst="rect">
            <a:avLst/>
          </a:prstGeom>
        </p:spPr>
      </p:pic>
      <p:sp>
        <p:nvSpPr>
          <p:cNvPr id="16" name="TextBox 15">
            <a:extLst>
              <a:ext uri="{FF2B5EF4-FFF2-40B4-BE49-F238E27FC236}">
                <a16:creationId xmlns:a16="http://schemas.microsoft.com/office/drawing/2014/main" id="{30C3B312-45E4-FDD2-6A6A-D8488576F817}"/>
              </a:ext>
            </a:extLst>
          </p:cNvPr>
          <p:cNvSpPr txBox="1"/>
          <p:nvPr/>
        </p:nvSpPr>
        <p:spPr>
          <a:xfrm>
            <a:off x="6819900" y="5987018"/>
            <a:ext cx="442750" cy="369332"/>
          </a:xfrm>
          <a:prstGeom prst="rect">
            <a:avLst/>
          </a:prstGeom>
          <a:noFill/>
        </p:spPr>
        <p:txBody>
          <a:bodyPr wrap="none" rtlCol="0">
            <a:spAutoFit/>
          </a:bodyPr>
          <a:lstStyle/>
          <a:p>
            <a:r>
              <a:rPr lang="en-US" dirty="0"/>
              <a:t>[8]</a:t>
            </a:r>
            <a:endParaRPr lang="ru-RU" dirty="0"/>
          </a:p>
        </p:txBody>
      </p:sp>
    </p:spTree>
    <p:extLst>
      <p:ext uri="{BB962C8B-B14F-4D97-AF65-F5344CB8AC3E}">
        <p14:creationId xmlns:p14="http://schemas.microsoft.com/office/powerpoint/2010/main" val="338078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DE3272B5-2146-D66D-7925-E0EABC7B5991}"/>
              </a:ext>
            </a:extLst>
          </p:cNvPr>
          <p:cNvSpPr>
            <a:spLocks noGrp="1"/>
          </p:cNvSpPr>
          <p:nvPr>
            <p:ph idx="1"/>
          </p:nvPr>
        </p:nvSpPr>
        <p:spPr>
          <a:xfrm>
            <a:off x="11353800" y="4210049"/>
            <a:ext cx="723900" cy="463551"/>
          </a:xfrm>
        </p:spPr>
        <p:txBody>
          <a:bodyPr>
            <a:normAutofit fontScale="92500"/>
          </a:bodyPr>
          <a:lstStyle/>
          <a:p>
            <a:pPr marL="0" indent="0">
              <a:buNone/>
            </a:pPr>
            <a:r>
              <a:rPr lang="en-US" dirty="0"/>
              <a:t>[10]</a:t>
            </a:r>
            <a:endParaRPr lang="ru-RU" dirty="0"/>
          </a:p>
        </p:txBody>
      </p:sp>
      <p:sp>
        <p:nvSpPr>
          <p:cNvPr id="4" name="Номер слайда 3">
            <a:extLst>
              <a:ext uri="{FF2B5EF4-FFF2-40B4-BE49-F238E27FC236}">
                <a16:creationId xmlns:a16="http://schemas.microsoft.com/office/drawing/2014/main" id="{024F406B-2D09-4F49-4513-F3D09CCFD2FC}"/>
              </a:ext>
            </a:extLst>
          </p:cNvPr>
          <p:cNvSpPr>
            <a:spLocks noGrp="1"/>
          </p:cNvSpPr>
          <p:nvPr>
            <p:ph type="sldNum" sz="quarter" idx="12"/>
          </p:nvPr>
        </p:nvSpPr>
        <p:spPr/>
        <p:txBody>
          <a:bodyPr/>
          <a:lstStyle/>
          <a:p>
            <a:fld id="{F24B233F-10FA-4F2A-9FE0-7EA78E198623}" type="slidenum">
              <a:rPr lang="ru-RU" smtClean="0"/>
              <a:t>8</a:t>
            </a:fld>
            <a:endParaRPr lang="ru-RU"/>
          </a:p>
        </p:txBody>
      </p:sp>
      <p:sp>
        <p:nvSpPr>
          <p:cNvPr id="5" name="Заголовок 1">
            <a:extLst>
              <a:ext uri="{FF2B5EF4-FFF2-40B4-BE49-F238E27FC236}">
                <a16:creationId xmlns:a16="http://schemas.microsoft.com/office/drawing/2014/main" id="{51F29501-D6BD-D5E7-7081-5C7F261D5843}"/>
              </a:ext>
            </a:extLst>
          </p:cNvPr>
          <p:cNvSpPr txBox="1">
            <a:spLocks/>
          </p:cNvSpPr>
          <p:nvPr/>
        </p:nvSpPr>
        <p:spPr>
          <a:xfrm>
            <a:off x="477417" y="628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latin typeface="David" panose="020E0502060401010101" pitchFamily="34" charset="-79"/>
                <a:cs typeface="David" panose="020E0502060401010101" pitchFamily="34" charset="-79"/>
              </a:rPr>
              <a:t>Introduction(SNN):</a:t>
            </a:r>
            <a:endParaRPr lang="ru-RU" sz="3200" b="1" u="sng" dirty="0">
              <a:cs typeface="David" panose="020E0502060401010101" pitchFamily="34" charset="-79"/>
            </a:endParaRPr>
          </a:p>
        </p:txBody>
      </p:sp>
      <p:pic>
        <p:nvPicPr>
          <p:cNvPr id="7" name="Рисунок 6">
            <a:extLst>
              <a:ext uri="{FF2B5EF4-FFF2-40B4-BE49-F238E27FC236}">
                <a16:creationId xmlns:a16="http://schemas.microsoft.com/office/drawing/2014/main" id="{B31B54D3-BDE2-1BAB-08E9-E67DEABEAC04}"/>
              </a:ext>
            </a:extLst>
          </p:cNvPr>
          <p:cNvPicPr>
            <a:picLocks noChangeAspect="1"/>
          </p:cNvPicPr>
          <p:nvPr/>
        </p:nvPicPr>
        <p:blipFill>
          <a:blip r:embed="rId2"/>
          <a:srcRect l="31824" t="30647" r="22499" b="13612"/>
          <a:stretch/>
        </p:blipFill>
        <p:spPr>
          <a:xfrm>
            <a:off x="5784850" y="725616"/>
            <a:ext cx="5568950" cy="3822700"/>
          </a:xfrm>
          <a:prstGeom prst="rect">
            <a:avLst/>
          </a:prstGeom>
        </p:spPr>
      </p:pic>
      <p:sp>
        <p:nvSpPr>
          <p:cNvPr id="8" name="TextBox 7">
            <a:extLst>
              <a:ext uri="{FF2B5EF4-FFF2-40B4-BE49-F238E27FC236}">
                <a16:creationId xmlns:a16="http://schemas.microsoft.com/office/drawing/2014/main" id="{2A76B48D-DCC8-35F8-5607-19492CC343DB}"/>
              </a:ext>
            </a:extLst>
          </p:cNvPr>
          <p:cNvSpPr txBox="1"/>
          <p:nvPr/>
        </p:nvSpPr>
        <p:spPr>
          <a:xfrm>
            <a:off x="477417" y="1301750"/>
            <a:ext cx="5041900" cy="2585323"/>
          </a:xfrm>
          <a:prstGeom prst="rect">
            <a:avLst/>
          </a:prstGeom>
          <a:noFill/>
        </p:spPr>
        <p:txBody>
          <a:bodyPr wrap="square" rtlCol="0">
            <a:spAutoFit/>
          </a:bodyPr>
          <a:lstStyle/>
          <a:p>
            <a:r>
              <a:rPr lang="en-US" b="0" i="0" dirty="0">
                <a:effectLst/>
                <a:latin typeface="Times New Roman" panose="02020603050405020304" pitchFamily="18" charset="0"/>
              </a:rPr>
              <a:t>Spiking neural networks (SNN) represent a special class of artificial neural networks (ANN), where neuron models communicate by sequences of spikes.[11]</a:t>
            </a:r>
          </a:p>
          <a:p>
            <a:r>
              <a:rPr lang="en-US" b="0" i="0" dirty="0">
                <a:effectLst/>
                <a:latin typeface="Times New Roman" panose="02020603050405020304" pitchFamily="18" charset="0"/>
              </a:rPr>
              <a:t>Due to their functional similarity to biological neurons, spiking models provide powerful tools for analysis of elementary processes in the brain, including neural information processing, plasticity and learning.</a:t>
            </a:r>
            <a:r>
              <a:rPr lang="en-US" dirty="0">
                <a:latin typeface="Times New Roman" panose="02020603050405020304" pitchFamily="18" charset="0"/>
              </a:rPr>
              <a:t>[11]</a:t>
            </a:r>
            <a:r>
              <a:rPr lang="en-US" b="0" i="0" dirty="0">
                <a:effectLst/>
                <a:latin typeface="Times New Roman" panose="02020603050405020304" pitchFamily="18" charset="0"/>
              </a:rPr>
              <a:t> </a:t>
            </a:r>
            <a:endParaRPr lang="ru-RU" dirty="0"/>
          </a:p>
        </p:txBody>
      </p:sp>
    </p:spTree>
    <p:extLst>
      <p:ext uri="{BB962C8B-B14F-4D97-AF65-F5344CB8AC3E}">
        <p14:creationId xmlns:p14="http://schemas.microsoft.com/office/powerpoint/2010/main" val="57522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C6EF9FA-BC6D-DC3F-EB38-91CAF600F6A1}"/>
              </a:ext>
            </a:extLst>
          </p:cNvPr>
          <p:cNvSpPr>
            <a:spLocks noGrp="1"/>
          </p:cNvSpPr>
          <p:nvPr>
            <p:ph idx="1"/>
          </p:nvPr>
        </p:nvSpPr>
        <p:spPr>
          <a:xfrm>
            <a:off x="495300" y="1401762"/>
            <a:ext cx="3606800" cy="4757737"/>
          </a:xfrm>
        </p:spPr>
        <p:txBody>
          <a:bodyPr>
            <a:normAutofit/>
          </a:bodyPr>
          <a:lstStyle/>
          <a:p>
            <a:pPr>
              <a:buNone/>
            </a:pPr>
            <a:r>
              <a:rPr lang="en-US" sz="2000" b="1" dirty="0"/>
              <a:t>SNN VS ANN</a:t>
            </a:r>
            <a:endParaRPr lang="en-US" sz="2000" dirty="0"/>
          </a:p>
          <a:p>
            <a:endParaRPr lang="ru-RU" sz="2000" dirty="0"/>
          </a:p>
        </p:txBody>
      </p:sp>
      <p:sp>
        <p:nvSpPr>
          <p:cNvPr id="4" name="Номер слайда 3">
            <a:extLst>
              <a:ext uri="{FF2B5EF4-FFF2-40B4-BE49-F238E27FC236}">
                <a16:creationId xmlns:a16="http://schemas.microsoft.com/office/drawing/2014/main" id="{F69DB492-DDEA-B0D2-60DA-27CFC7793512}"/>
              </a:ext>
            </a:extLst>
          </p:cNvPr>
          <p:cNvSpPr>
            <a:spLocks noGrp="1"/>
          </p:cNvSpPr>
          <p:nvPr>
            <p:ph type="sldNum" sz="quarter" idx="12"/>
          </p:nvPr>
        </p:nvSpPr>
        <p:spPr/>
        <p:txBody>
          <a:bodyPr/>
          <a:lstStyle/>
          <a:p>
            <a:fld id="{F24B233F-10FA-4F2A-9FE0-7EA78E198623}" type="slidenum">
              <a:rPr lang="ru-RU" smtClean="0"/>
              <a:t>9</a:t>
            </a:fld>
            <a:endParaRPr lang="ru-RU"/>
          </a:p>
        </p:txBody>
      </p:sp>
      <p:sp>
        <p:nvSpPr>
          <p:cNvPr id="5" name="Заголовок 1">
            <a:extLst>
              <a:ext uri="{FF2B5EF4-FFF2-40B4-BE49-F238E27FC236}">
                <a16:creationId xmlns:a16="http://schemas.microsoft.com/office/drawing/2014/main" id="{07306188-FF55-1AA3-8E72-288FA0DFE373}"/>
              </a:ext>
            </a:extLst>
          </p:cNvPr>
          <p:cNvSpPr txBox="1">
            <a:spLocks/>
          </p:cNvSpPr>
          <p:nvPr/>
        </p:nvSpPr>
        <p:spPr>
          <a:xfrm>
            <a:off x="495300" y="762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a:latin typeface="David" panose="020E0502060401010101" pitchFamily="34" charset="-79"/>
                <a:cs typeface="David" panose="020E0502060401010101" pitchFamily="34" charset="-79"/>
              </a:rPr>
              <a:t>Introduction</a:t>
            </a:r>
            <a:r>
              <a:rPr lang="en-US" sz="3200" b="1">
                <a:latin typeface="David" panose="020E0502060401010101" pitchFamily="34" charset="-79"/>
                <a:cs typeface="David" panose="020E0502060401010101" pitchFamily="34" charset="-79"/>
              </a:rPr>
              <a:t>:</a:t>
            </a:r>
            <a:endParaRPr lang="ru-RU" sz="3200" dirty="0"/>
          </a:p>
        </p:txBody>
      </p:sp>
      <p:pic>
        <p:nvPicPr>
          <p:cNvPr id="9" name="Рисунок 8">
            <a:extLst>
              <a:ext uri="{FF2B5EF4-FFF2-40B4-BE49-F238E27FC236}">
                <a16:creationId xmlns:a16="http://schemas.microsoft.com/office/drawing/2014/main" id="{FAC546D3-4A6E-2F4B-BCD6-F245F3786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2533" y="1231900"/>
            <a:ext cx="7755468" cy="2908300"/>
          </a:xfrm>
          <a:prstGeom prst="rect">
            <a:avLst/>
          </a:prstGeom>
        </p:spPr>
      </p:pic>
    </p:spTree>
    <p:extLst>
      <p:ext uri="{BB962C8B-B14F-4D97-AF65-F5344CB8AC3E}">
        <p14:creationId xmlns:p14="http://schemas.microsoft.com/office/powerpoint/2010/main" val="2524112062"/>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6868</TotalTime>
  <Words>1771</Words>
  <Application>Microsoft Office PowerPoint</Application>
  <PresentationFormat>Широкоэкранный</PresentationFormat>
  <Paragraphs>138</Paragraphs>
  <Slides>24</Slides>
  <Notes>0</Notes>
  <HiddenSlides>0</HiddenSlides>
  <MMClips>1</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24</vt:i4>
      </vt:variant>
    </vt:vector>
  </HeadingPairs>
  <TitlesOfParts>
    <vt:vector size="31" baseType="lpstr">
      <vt:lpstr>Arial</vt:lpstr>
      <vt:lpstr>Calibri</vt:lpstr>
      <vt:lpstr>Calibri Light</vt:lpstr>
      <vt:lpstr>Calisto MT</vt:lpstr>
      <vt:lpstr>David</vt:lpstr>
      <vt:lpstr>Times New Roman</vt:lpstr>
      <vt:lpstr>Тема Office</vt:lpstr>
      <vt:lpstr> Project: Anomaly Detection In ICSs Using SNN</vt:lpstr>
      <vt:lpstr>Table of Content:</vt:lpstr>
      <vt:lpstr>Abstract:</vt:lpstr>
      <vt:lpstr>Презентация PowerPoint</vt:lpstr>
      <vt:lpstr>Introduction:</vt:lpstr>
      <vt:lpstr>Introduction:</vt:lpstr>
      <vt:lpstr>Introduction:</vt:lpstr>
      <vt:lpstr>Презентация PowerPoint</vt:lpstr>
      <vt:lpstr>Презентация PowerPoint</vt:lpstr>
      <vt:lpstr>Background(ICS):</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Дон Румата</dc:creator>
  <cp:lastModifiedBy>Michael Kaminer</cp:lastModifiedBy>
  <cp:revision>94</cp:revision>
  <dcterms:created xsi:type="dcterms:W3CDTF">2025-03-18T10:06:54Z</dcterms:created>
  <dcterms:modified xsi:type="dcterms:W3CDTF">2025-09-05T17:45:50Z</dcterms:modified>
</cp:coreProperties>
</file>